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607" r:id="rId3"/>
    <p:sldId id="591" r:id="rId4"/>
    <p:sldId id="609" r:id="rId5"/>
    <p:sldId id="592" r:id="rId6"/>
    <p:sldId id="608" r:id="rId7"/>
    <p:sldId id="610" r:id="rId8"/>
    <p:sldId id="611" r:id="rId9"/>
    <p:sldId id="612" r:id="rId10"/>
    <p:sldId id="613" r:id="rId11"/>
    <p:sldId id="614" r:id="rId12"/>
    <p:sldId id="615" r:id="rId13"/>
    <p:sldId id="616" r:id="rId14"/>
    <p:sldId id="617" r:id="rId15"/>
    <p:sldId id="618" r:id="rId16"/>
    <p:sldId id="619" r:id="rId17"/>
    <p:sldId id="603" r:id="rId18"/>
    <p:sldId id="590" r:id="rId19"/>
    <p:sldId id="620" r:id="rId20"/>
    <p:sldId id="602" r:id="rId21"/>
    <p:sldId id="606" r:id="rId22"/>
    <p:sldId id="596" r:id="rId23"/>
    <p:sldId id="598" r:id="rId24"/>
    <p:sldId id="600" r:id="rId25"/>
    <p:sldId id="595" r:id="rId26"/>
    <p:sldId id="621" r:id="rId27"/>
    <p:sldId id="622" r:id="rId28"/>
    <p:sldId id="624" r:id="rId29"/>
    <p:sldId id="625" r:id="rId30"/>
    <p:sldId id="626" r:id="rId31"/>
    <p:sldId id="623" r:id="rId32"/>
    <p:sldId id="604" r:id="rId33"/>
    <p:sldId id="5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8"/>
    <p:restoredTop sz="78503"/>
  </p:normalViewPr>
  <p:slideViewPr>
    <p:cSldViewPr snapToGrid="0" snapToObjects="1">
      <p:cViewPr varScale="1">
        <p:scale>
          <a:sx n="99" d="100"/>
          <a:sy n="99" d="100"/>
        </p:scale>
        <p:origin x="9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17627-2298-CB4C-96BD-24CF9AAB3803}"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ABF74-C537-AE48-8B3A-146893CA4890}" type="slidenum">
              <a:rPr lang="en-US" smtClean="0"/>
              <a:t>‹#›</a:t>
            </a:fld>
            <a:endParaRPr lang="en-US"/>
          </a:p>
        </p:txBody>
      </p:sp>
    </p:spTree>
    <p:extLst>
      <p:ext uri="{BB962C8B-B14F-4D97-AF65-F5344CB8AC3E}">
        <p14:creationId xmlns:p14="http://schemas.microsoft.com/office/powerpoint/2010/main" val="152266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relevant links here for TOG </a:t>
            </a:r>
          </a:p>
        </p:txBody>
      </p:sp>
      <p:sp>
        <p:nvSpPr>
          <p:cNvPr id="4" name="Slide Number Placeholder 3"/>
          <p:cNvSpPr>
            <a:spLocks noGrp="1"/>
          </p:cNvSpPr>
          <p:nvPr>
            <p:ph type="sldNum" sz="quarter" idx="5"/>
          </p:nvPr>
        </p:nvSpPr>
        <p:spPr/>
        <p:txBody>
          <a:bodyPr/>
          <a:lstStyle/>
          <a:p>
            <a:fld id="{F0A82BBD-46B6-D94D-AB6D-957FE69B6931}" type="slidenum">
              <a:rPr lang="en-US" smtClean="0"/>
              <a:t>2</a:t>
            </a:fld>
            <a:endParaRPr lang="en-US"/>
          </a:p>
        </p:txBody>
      </p:sp>
    </p:spTree>
    <p:extLst>
      <p:ext uri="{BB962C8B-B14F-4D97-AF65-F5344CB8AC3E}">
        <p14:creationId xmlns:p14="http://schemas.microsoft.com/office/powerpoint/2010/main" val="1759881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shortcuts to execute commands in the editor and the console </a:t>
            </a:r>
          </a:p>
          <a:p>
            <a:r>
              <a:rPr lang="en-US" dirty="0"/>
              <a:t>In the editor simply hitting enter at the end of the line would just take you to the next line whereas command (in mac) or control (PC) + enter will run that particular line of code. This is my preferred way. You could also use the run function here to do the same thing</a:t>
            </a:r>
          </a:p>
          <a:p>
            <a:endParaRPr lang="en-US" dirty="0"/>
          </a:p>
          <a:p>
            <a:r>
              <a:rPr lang="en-US" dirty="0"/>
              <a:t>When you have multiple lines of code and want to run a single line then you can select or highlight that particular line and execute using one of these ^ two ways </a:t>
            </a:r>
          </a:p>
          <a:p>
            <a:r>
              <a:rPr lang="en-US" dirty="0"/>
              <a:t>In the console, however just hitting enter would work </a:t>
            </a:r>
            <a:br>
              <a:rPr lang="en-US" dirty="0"/>
            </a:br>
            <a:r>
              <a:rPr lang="en-US" dirty="0"/>
              <a:t>I think there might be ways to configure keyboard shortcuts but I am not sure about those </a:t>
            </a:r>
          </a:p>
        </p:txBody>
      </p:sp>
      <p:sp>
        <p:nvSpPr>
          <p:cNvPr id="4" name="Slide Number Placeholder 3"/>
          <p:cNvSpPr>
            <a:spLocks noGrp="1"/>
          </p:cNvSpPr>
          <p:nvPr>
            <p:ph type="sldNum" sz="quarter" idx="5"/>
          </p:nvPr>
        </p:nvSpPr>
        <p:spPr/>
        <p:txBody>
          <a:bodyPr/>
          <a:lstStyle/>
          <a:p>
            <a:fld id="{F0A82BBD-46B6-D94D-AB6D-957FE69B6931}" type="slidenum">
              <a:rPr lang="en-US" smtClean="0"/>
              <a:t>11</a:t>
            </a:fld>
            <a:endParaRPr lang="en-US"/>
          </a:p>
        </p:txBody>
      </p:sp>
    </p:spTree>
    <p:extLst>
      <p:ext uri="{BB962C8B-B14F-4D97-AF65-F5344CB8AC3E}">
        <p14:creationId xmlns:p14="http://schemas.microsoft.com/office/powerpoint/2010/main" val="222773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what opens up is an R script. It is a lot more convenient to work in a R markdown. </a:t>
            </a:r>
          </a:p>
        </p:txBody>
      </p:sp>
      <p:sp>
        <p:nvSpPr>
          <p:cNvPr id="4" name="Slide Number Placeholder 3"/>
          <p:cNvSpPr>
            <a:spLocks noGrp="1"/>
          </p:cNvSpPr>
          <p:nvPr>
            <p:ph type="sldNum" sz="quarter" idx="5"/>
          </p:nvPr>
        </p:nvSpPr>
        <p:spPr/>
        <p:txBody>
          <a:bodyPr/>
          <a:lstStyle/>
          <a:p>
            <a:fld id="{F0A82BBD-46B6-D94D-AB6D-957FE69B6931}" type="slidenum">
              <a:rPr lang="en-US" smtClean="0"/>
              <a:t>12</a:t>
            </a:fld>
            <a:endParaRPr lang="en-US"/>
          </a:p>
        </p:txBody>
      </p:sp>
    </p:spTree>
    <p:extLst>
      <p:ext uri="{BB962C8B-B14F-4D97-AF65-F5344CB8AC3E}">
        <p14:creationId xmlns:p14="http://schemas.microsoft.com/office/powerpoint/2010/main" val="15344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Markdown language is what is used in plain text which means it is unlike MS word or google which use the rich text format</a:t>
            </a:r>
          </a:p>
          <a:p>
            <a:r>
              <a:rPr lang="en-US" dirty="0"/>
              <a:t>So you would have to use a specific syntax for your headings, italics and bold. This </a:t>
            </a:r>
            <a:r>
              <a:rPr lang="en-US" dirty="0" err="1"/>
              <a:t>cheatsheet</a:t>
            </a:r>
            <a:r>
              <a:rPr lang="en-US" dirty="0"/>
              <a:t> is very handy </a:t>
            </a:r>
          </a:p>
        </p:txBody>
      </p:sp>
      <p:sp>
        <p:nvSpPr>
          <p:cNvPr id="4" name="Slide Number Placeholder 3"/>
          <p:cNvSpPr>
            <a:spLocks noGrp="1"/>
          </p:cNvSpPr>
          <p:nvPr>
            <p:ph type="sldNum" sz="quarter" idx="5"/>
          </p:nvPr>
        </p:nvSpPr>
        <p:spPr/>
        <p:txBody>
          <a:bodyPr/>
          <a:lstStyle/>
          <a:p>
            <a:fld id="{F0A82BBD-46B6-D94D-AB6D-957FE69B6931}" type="slidenum">
              <a:rPr lang="en-US" smtClean="0"/>
              <a:t>13</a:t>
            </a:fld>
            <a:endParaRPr lang="en-US"/>
          </a:p>
        </p:txBody>
      </p:sp>
    </p:spTree>
    <p:extLst>
      <p:ext uri="{BB962C8B-B14F-4D97-AF65-F5344CB8AC3E}">
        <p14:creationId xmlns:p14="http://schemas.microsoft.com/office/powerpoint/2010/main" val="2601234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open a new RMD, go to file &gt; New File &gt; and click R markdown. Then name it however you like, choose the output format (usually html) and click ok </a:t>
            </a:r>
          </a:p>
        </p:txBody>
      </p:sp>
      <p:sp>
        <p:nvSpPr>
          <p:cNvPr id="4" name="Slide Number Placeholder 3"/>
          <p:cNvSpPr>
            <a:spLocks noGrp="1"/>
          </p:cNvSpPr>
          <p:nvPr>
            <p:ph type="sldNum" sz="quarter" idx="5"/>
          </p:nvPr>
        </p:nvSpPr>
        <p:spPr/>
        <p:txBody>
          <a:bodyPr/>
          <a:lstStyle/>
          <a:p>
            <a:fld id="{F0A82BBD-46B6-D94D-AB6D-957FE69B6931}" type="slidenum">
              <a:rPr lang="en-US" smtClean="0"/>
              <a:t>14</a:t>
            </a:fld>
            <a:endParaRPr lang="en-US"/>
          </a:p>
        </p:txBody>
      </p:sp>
    </p:spTree>
    <p:extLst>
      <p:ext uri="{BB962C8B-B14F-4D97-AF65-F5344CB8AC3E}">
        <p14:creationId xmlns:p14="http://schemas.microsoft.com/office/powerpoint/2010/main" val="331641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open an RMD file, you will see a template that is pre-loaded. We can edit this according to our needs. </a:t>
            </a:r>
          </a:p>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15</a:t>
            </a:fld>
            <a:endParaRPr lang="en-US"/>
          </a:p>
        </p:txBody>
      </p:sp>
    </p:spTree>
    <p:extLst>
      <p:ext uri="{BB962C8B-B14F-4D97-AF65-F5344CB8AC3E}">
        <p14:creationId xmlns:p14="http://schemas.microsoft.com/office/powerpoint/2010/main" val="1196307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main components for an RMD. The metadata is written in YAML syntax and we can specify options for the output document here such as CSS code. Below this is the text. This is where we can write about the code and the analysis and the syntax is markdown. The text is interspersed with code using what we call code chunks. If you write you code outside of these code chunks, they don’t get executed.</a:t>
            </a:r>
          </a:p>
          <a:p>
            <a:r>
              <a:rPr lang="en-US" dirty="0"/>
              <a:t>To insert code chunk we click on the +C button. You can execute an entire code chunk at one by clicking the green button </a:t>
            </a:r>
          </a:p>
          <a:p>
            <a:r>
              <a:rPr lang="en-US" dirty="0"/>
              <a:t>Try knitting this file by clicking on the Knit button to get an idea for how this works </a:t>
            </a:r>
          </a:p>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16</a:t>
            </a:fld>
            <a:endParaRPr lang="en-US"/>
          </a:p>
        </p:txBody>
      </p:sp>
    </p:spTree>
    <p:extLst>
      <p:ext uri="{BB962C8B-B14F-4D97-AF65-F5344CB8AC3E}">
        <p14:creationId xmlns:p14="http://schemas.microsoft.com/office/powerpoint/2010/main" val="2485910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17</a:t>
            </a:fld>
            <a:endParaRPr lang="en-US"/>
          </a:p>
        </p:txBody>
      </p:sp>
    </p:spTree>
    <p:extLst>
      <p:ext uri="{BB962C8B-B14F-4D97-AF65-F5344CB8AC3E}">
        <p14:creationId xmlns:p14="http://schemas.microsoft.com/office/powerpoint/2010/main" val="1417228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install R studio it comes with some built in functions of R and these are referred to as base R functions </a:t>
            </a:r>
          </a:p>
        </p:txBody>
      </p:sp>
      <p:sp>
        <p:nvSpPr>
          <p:cNvPr id="4" name="Slide Number Placeholder 3"/>
          <p:cNvSpPr>
            <a:spLocks noGrp="1"/>
          </p:cNvSpPr>
          <p:nvPr>
            <p:ph type="sldNum" sz="quarter" idx="5"/>
          </p:nvPr>
        </p:nvSpPr>
        <p:spPr/>
        <p:txBody>
          <a:bodyPr/>
          <a:lstStyle/>
          <a:p>
            <a:fld id="{F0A82BBD-46B6-D94D-AB6D-957FE69B6931}" type="slidenum">
              <a:rPr lang="en-US" smtClean="0"/>
              <a:t>18</a:t>
            </a:fld>
            <a:endParaRPr lang="en-US"/>
          </a:p>
        </p:txBody>
      </p:sp>
    </p:spTree>
    <p:extLst>
      <p:ext uri="{BB962C8B-B14F-4D97-AF65-F5344CB8AC3E}">
        <p14:creationId xmlns:p14="http://schemas.microsoft.com/office/powerpoint/2010/main" val="498475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install R studio it comes with some built in functions of R and these are referred to as base R functions </a:t>
            </a:r>
          </a:p>
        </p:txBody>
      </p:sp>
      <p:sp>
        <p:nvSpPr>
          <p:cNvPr id="4" name="Slide Number Placeholder 3"/>
          <p:cNvSpPr>
            <a:spLocks noGrp="1"/>
          </p:cNvSpPr>
          <p:nvPr>
            <p:ph type="sldNum" sz="quarter" idx="5"/>
          </p:nvPr>
        </p:nvSpPr>
        <p:spPr/>
        <p:txBody>
          <a:bodyPr/>
          <a:lstStyle/>
          <a:p>
            <a:fld id="{F0A82BBD-46B6-D94D-AB6D-957FE69B6931}" type="slidenum">
              <a:rPr lang="en-US" smtClean="0"/>
              <a:t>19</a:t>
            </a:fld>
            <a:endParaRPr lang="en-US"/>
          </a:p>
        </p:txBody>
      </p:sp>
    </p:spTree>
    <p:extLst>
      <p:ext uri="{BB962C8B-B14F-4D97-AF65-F5344CB8AC3E}">
        <p14:creationId xmlns:p14="http://schemas.microsoft.com/office/powerpoint/2010/main" val="1769792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20</a:t>
            </a:fld>
            <a:endParaRPr lang="en-US"/>
          </a:p>
        </p:txBody>
      </p:sp>
    </p:spTree>
    <p:extLst>
      <p:ext uri="{BB962C8B-B14F-4D97-AF65-F5344CB8AC3E}">
        <p14:creationId xmlns:p14="http://schemas.microsoft.com/office/powerpoint/2010/main" val="2639572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open source which means it is free, it is accessible by everyone and it is managed by a community of users and developers and it is constantly updated. It is also much more powerful and it allows for better data visualization  as you will see later on </a:t>
            </a:r>
          </a:p>
        </p:txBody>
      </p:sp>
      <p:sp>
        <p:nvSpPr>
          <p:cNvPr id="4" name="Slide Number Placeholder 3"/>
          <p:cNvSpPr>
            <a:spLocks noGrp="1"/>
          </p:cNvSpPr>
          <p:nvPr>
            <p:ph type="sldNum" sz="quarter" idx="5"/>
          </p:nvPr>
        </p:nvSpPr>
        <p:spPr/>
        <p:txBody>
          <a:bodyPr/>
          <a:lstStyle/>
          <a:p>
            <a:fld id="{F0A82BBD-46B6-D94D-AB6D-957FE69B6931}" type="slidenum">
              <a:rPr lang="en-US" smtClean="0"/>
              <a:t>3</a:t>
            </a:fld>
            <a:endParaRPr lang="en-US"/>
          </a:p>
        </p:txBody>
      </p:sp>
    </p:spTree>
    <p:extLst>
      <p:ext uri="{BB962C8B-B14F-4D97-AF65-F5344CB8AC3E}">
        <p14:creationId xmlns:p14="http://schemas.microsoft.com/office/powerpoint/2010/main" val="3122215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overview of the repositories or collections from where we install packages. There are three main ones that you might come across – CRAN, Bioconductor and R. CRAN is the main repository. More specialized ones evolved. Bioconductor was developed more recently but is growing rapidly </a:t>
            </a:r>
          </a:p>
          <a:p>
            <a:r>
              <a:rPr lang="en-US" dirty="0" err="1"/>
              <a:t>Tidyverse</a:t>
            </a:r>
            <a:r>
              <a:rPr lang="en-US" dirty="0"/>
              <a:t> is mainly for </a:t>
            </a:r>
            <a:r>
              <a:rPr lang="en-US" dirty="0" err="1"/>
              <a:t>datascience</a:t>
            </a:r>
            <a:r>
              <a:rPr lang="en-US" dirty="0"/>
              <a:t> – the code for the functions is not nested like in base R but use the pipe function- this improves the functionality. </a:t>
            </a:r>
          </a:p>
        </p:txBody>
      </p:sp>
      <p:sp>
        <p:nvSpPr>
          <p:cNvPr id="4" name="Slide Number Placeholder 3"/>
          <p:cNvSpPr>
            <a:spLocks noGrp="1"/>
          </p:cNvSpPr>
          <p:nvPr>
            <p:ph type="sldNum" sz="quarter" idx="5"/>
          </p:nvPr>
        </p:nvSpPr>
        <p:spPr/>
        <p:txBody>
          <a:bodyPr/>
          <a:lstStyle/>
          <a:p>
            <a:fld id="{F0A82BBD-46B6-D94D-AB6D-957FE69B6931}" type="slidenum">
              <a:rPr lang="en-US" smtClean="0"/>
              <a:t>21</a:t>
            </a:fld>
            <a:endParaRPr lang="en-US"/>
          </a:p>
        </p:txBody>
      </p:sp>
    </p:spTree>
    <p:extLst>
      <p:ext uri="{BB962C8B-B14F-4D97-AF65-F5344CB8AC3E}">
        <p14:creationId xmlns:p14="http://schemas.microsoft.com/office/powerpoint/2010/main" val="308610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22</a:t>
            </a:fld>
            <a:endParaRPr lang="en-US"/>
          </a:p>
        </p:txBody>
      </p:sp>
    </p:spTree>
    <p:extLst>
      <p:ext uri="{BB962C8B-B14F-4D97-AF65-F5344CB8AC3E}">
        <p14:creationId xmlns:p14="http://schemas.microsoft.com/office/powerpoint/2010/main" val="3468479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are wondering what the different measurements in the data set mean </a:t>
            </a:r>
          </a:p>
        </p:txBody>
      </p:sp>
      <p:sp>
        <p:nvSpPr>
          <p:cNvPr id="4" name="Slide Number Placeholder 3"/>
          <p:cNvSpPr>
            <a:spLocks noGrp="1"/>
          </p:cNvSpPr>
          <p:nvPr>
            <p:ph type="sldNum" sz="quarter" idx="5"/>
          </p:nvPr>
        </p:nvSpPr>
        <p:spPr/>
        <p:txBody>
          <a:bodyPr/>
          <a:lstStyle/>
          <a:p>
            <a:fld id="{5BAABF74-C537-AE48-8B3A-146893CA4890}" type="slidenum">
              <a:rPr lang="en-US" smtClean="0"/>
              <a:t>23</a:t>
            </a:fld>
            <a:endParaRPr lang="en-US"/>
          </a:p>
        </p:txBody>
      </p:sp>
    </p:spTree>
    <p:extLst>
      <p:ext uri="{BB962C8B-B14F-4D97-AF65-F5344CB8AC3E}">
        <p14:creationId xmlns:p14="http://schemas.microsoft.com/office/powerpoint/2010/main" val="1068158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these functions to look at the top and bottom few lines from the dataset </a:t>
            </a:r>
          </a:p>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24</a:t>
            </a:fld>
            <a:endParaRPr lang="en-US"/>
          </a:p>
        </p:txBody>
      </p:sp>
    </p:spTree>
    <p:extLst>
      <p:ext uri="{BB962C8B-B14F-4D97-AF65-F5344CB8AC3E}">
        <p14:creationId xmlns:p14="http://schemas.microsoft.com/office/powerpoint/2010/main" val="1619669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25</a:t>
            </a:fld>
            <a:endParaRPr lang="en-US"/>
          </a:p>
        </p:txBody>
      </p:sp>
    </p:spTree>
    <p:extLst>
      <p:ext uri="{BB962C8B-B14F-4D97-AF65-F5344CB8AC3E}">
        <p14:creationId xmlns:p14="http://schemas.microsoft.com/office/powerpoint/2010/main" val="236233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Tibble is a type of </a:t>
            </a:r>
            <a:r>
              <a:rPr lang="en-US" dirty="0" err="1"/>
              <a:t>dataframe</a:t>
            </a:r>
            <a:r>
              <a:rPr lang="en-US" dirty="0"/>
              <a:t> </a:t>
            </a:r>
          </a:p>
        </p:txBody>
      </p:sp>
      <p:sp>
        <p:nvSpPr>
          <p:cNvPr id="4" name="Slide Number Placeholder 3"/>
          <p:cNvSpPr>
            <a:spLocks noGrp="1"/>
          </p:cNvSpPr>
          <p:nvPr>
            <p:ph type="sldNum" sz="quarter" idx="5"/>
          </p:nvPr>
        </p:nvSpPr>
        <p:spPr/>
        <p:txBody>
          <a:bodyPr/>
          <a:lstStyle/>
          <a:p>
            <a:fld id="{F0A82BBD-46B6-D94D-AB6D-957FE69B6931}" type="slidenum">
              <a:rPr lang="en-US" smtClean="0"/>
              <a:t>26</a:t>
            </a:fld>
            <a:endParaRPr lang="en-US"/>
          </a:p>
        </p:txBody>
      </p:sp>
    </p:spTree>
    <p:extLst>
      <p:ext uri="{BB962C8B-B14F-4D97-AF65-F5344CB8AC3E}">
        <p14:creationId xmlns:p14="http://schemas.microsoft.com/office/powerpoint/2010/main" val="499704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27</a:t>
            </a:fld>
            <a:endParaRPr lang="en-US"/>
          </a:p>
        </p:txBody>
      </p:sp>
    </p:spTree>
    <p:extLst>
      <p:ext uri="{BB962C8B-B14F-4D97-AF65-F5344CB8AC3E}">
        <p14:creationId xmlns:p14="http://schemas.microsoft.com/office/powerpoint/2010/main" val="760950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28</a:t>
            </a:fld>
            <a:endParaRPr lang="en-US"/>
          </a:p>
        </p:txBody>
      </p:sp>
    </p:spTree>
    <p:extLst>
      <p:ext uri="{BB962C8B-B14F-4D97-AF65-F5344CB8AC3E}">
        <p14:creationId xmlns:p14="http://schemas.microsoft.com/office/powerpoint/2010/main" val="2648775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29</a:t>
            </a:fld>
            <a:endParaRPr lang="en-US"/>
          </a:p>
        </p:txBody>
      </p:sp>
    </p:spTree>
    <p:extLst>
      <p:ext uri="{BB962C8B-B14F-4D97-AF65-F5344CB8AC3E}">
        <p14:creationId xmlns:p14="http://schemas.microsoft.com/office/powerpoint/2010/main" val="1935924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30</a:t>
            </a:fld>
            <a:endParaRPr lang="en-US"/>
          </a:p>
        </p:txBody>
      </p:sp>
    </p:spTree>
    <p:extLst>
      <p:ext uri="{BB962C8B-B14F-4D97-AF65-F5344CB8AC3E}">
        <p14:creationId xmlns:p14="http://schemas.microsoft.com/office/powerpoint/2010/main" val="60701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software that was developed to make it easy for to work with R in a convenient way. It makes writing code, managing the different intermediary outputs, and plotting very easy. It is challenging to work efficiently with R (terminal) without R studio. Most people prefer to use R studio</a:t>
            </a:r>
          </a:p>
        </p:txBody>
      </p:sp>
      <p:sp>
        <p:nvSpPr>
          <p:cNvPr id="4" name="Slide Number Placeholder 3"/>
          <p:cNvSpPr>
            <a:spLocks noGrp="1"/>
          </p:cNvSpPr>
          <p:nvPr>
            <p:ph type="sldNum" sz="quarter" idx="5"/>
          </p:nvPr>
        </p:nvSpPr>
        <p:spPr/>
        <p:txBody>
          <a:bodyPr/>
          <a:lstStyle/>
          <a:p>
            <a:fld id="{F0A82BBD-46B6-D94D-AB6D-957FE69B6931}" type="slidenum">
              <a:rPr lang="en-US" smtClean="0"/>
              <a:t>4</a:t>
            </a:fld>
            <a:endParaRPr lang="en-US"/>
          </a:p>
        </p:txBody>
      </p:sp>
    </p:spTree>
    <p:extLst>
      <p:ext uri="{BB962C8B-B14F-4D97-AF65-F5344CB8AC3E}">
        <p14:creationId xmlns:p14="http://schemas.microsoft.com/office/powerpoint/2010/main" val="2910831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Swirl is a package that you install in R studio and you would be able to learn through their different interactive courses </a:t>
            </a:r>
          </a:p>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31</a:t>
            </a:fld>
            <a:endParaRPr lang="en-US"/>
          </a:p>
        </p:txBody>
      </p:sp>
    </p:spTree>
    <p:extLst>
      <p:ext uri="{BB962C8B-B14F-4D97-AF65-F5344CB8AC3E}">
        <p14:creationId xmlns:p14="http://schemas.microsoft.com/office/powerpoint/2010/main" val="1051387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32</a:t>
            </a:fld>
            <a:endParaRPr lang="en-US"/>
          </a:p>
        </p:txBody>
      </p:sp>
    </p:spTree>
    <p:extLst>
      <p:ext uri="{BB962C8B-B14F-4D97-AF65-F5344CB8AC3E}">
        <p14:creationId xmlns:p14="http://schemas.microsoft.com/office/powerpoint/2010/main" val="2492878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33</a:t>
            </a:fld>
            <a:endParaRPr lang="en-US"/>
          </a:p>
        </p:txBody>
      </p:sp>
    </p:spTree>
    <p:extLst>
      <p:ext uri="{BB962C8B-B14F-4D97-AF65-F5344CB8AC3E}">
        <p14:creationId xmlns:p14="http://schemas.microsoft.com/office/powerpoint/2010/main" val="574150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you operating system – MAC or PC you will be prompted at the next page for installing R studio – if you are on a Mac it would be a .dmg file that you down and then you just run the installer, specify the location and </a:t>
            </a:r>
          </a:p>
        </p:txBody>
      </p:sp>
      <p:sp>
        <p:nvSpPr>
          <p:cNvPr id="4" name="Slide Number Placeholder 3"/>
          <p:cNvSpPr>
            <a:spLocks noGrp="1"/>
          </p:cNvSpPr>
          <p:nvPr>
            <p:ph type="sldNum" sz="quarter" idx="5"/>
          </p:nvPr>
        </p:nvSpPr>
        <p:spPr/>
        <p:txBody>
          <a:bodyPr/>
          <a:lstStyle/>
          <a:p>
            <a:fld id="{F0A82BBD-46B6-D94D-AB6D-957FE69B6931}" type="slidenum">
              <a:rPr lang="en-US" smtClean="0"/>
              <a:t>5</a:t>
            </a:fld>
            <a:endParaRPr lang="en-US"/>
          </a:p>
        </p:txBody>
      </p:sp>
    </p:spTree>
    <p:extLst>
      <p:ext uri="{BB962C8B-B14F-4D97-AF65-F5344CB8AC3E}">
        <p14:creationId xmlns:p14="http://schemas.microsoft.com/office/powerpoint/2010/main" val="123728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you operating system – MAC or PC you will be prompted at the next page for installing R studio – if you are on a Mac it would be a .dmg file that you down and then you just run the installer, specify the location and </a:t>
            </a:r>
          </a:p>
        </p:txBody>
      </p:sp>
      <p:sp>
        <p:nvSpPr>
          <p:cNvPr id="4" name="Slide Number Placeholder 3"/>
          <p:cNvSpPr>
            <a:spLocks noGrp="1"/>
          </p:cNvSpPr>
          <p:nvPr>
            <p:ph type="sldNum" sz="quarter" idx="5"/>
          </p:nvPr>
        </p:nvSpPr>
        <p:spPr/>
        <p:txBody>
          <a:bodyPr/>
          <a:lstStyle/>
          <a:p>
            <a:fld id="{F0A82BBD-46B6-D94D-AB6D-957FE69B6931}" type="slidenum">
              <a:rPr lang="en-US" smtClean="0"/>
              <a:t>6</a:t>
            </a:fld>
            <a:endParaRPr lang="en-US"/>
          </a:p>
        </p:txBody>
      </p:sp>
    </p:spTree>
    <p:extLst>
      <p:ext uri="{BB962C8B-B14F-4D97-AF65-F5344CB8AC3E}">
        <p14:creationId xmlns:p14="http://schemas.microsoft.com/office/powerpoint/2010/main" val="3584490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open R studio what you would see four panes – you might have to click on console o</a:t>
            </a:r>
          </a:p>
        </p:txBody>
      </p:sp>
      <p:sp>
        <p:nvSpPr>
          <p:cNvPr id="4" name="Slide Number Placeholder 3"/>
          <p:cNvSpPr>
            <a:spLocks noGrp="1"/>
          </p:cNvSpPr>
          <p:nvPr>
            <p:ph type="sldNum" sz="quarter" idx="5"/>
          </p:nvPr>
        </p:nvSpPr>
        <p:spPr/>
        <p:txBody>
          <a:bodyPr/>
          <a:lstStyle/>
          <a:p>
            <a:fld id="{F0A82BBD-46B6-D94D-AB6D-957FE69B6931}" type="slidenum">
              <a:rPr lang="en-US" smtClean="0"/>
              <a:t>7</a:t>
            </a:fld>
            <a:endParaRPr lang="en-US"/>
          </a:p>
        </p:txBody>
      </p:sp>
    </p:spTree>
    <p:extLst>
      <p:ext uri="{BB962C8B-B14F-4D97-AF65-F5344CB8AC3E}">
        <p14:creationId xmlns:p14="http://schemas.microsoft.com/office/powerpoint/2010/main" val="153230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open R studio what you would see four panes – you might have to click on this icon to open up the editor pane </a:t>
            </a:r>
          </a:p>
        </p:txBody>
      </p:sp>
      <p:sp>
        <p:nvSpPr>
          <p:cNvPr id="4" name="Slide Number Placeholder 3"/>
          <p:cNvSpPr>
            <a:spLocks noGrp="1"/>
          </p:cNvSpPr>
          <p:nvPr>
            <p:ph type="sldNum" sz="quarter" idx="5"/>
          </p:nvPr>
        </p:nvSpPr>
        <p:spPr/>
        <p:txBody>
          <a:bodyPr/>
          <a:lstStyle/>
          <a:p>
            <a:fld id="{F0A82BBD-46B6-D94D-AB6D-957FE69B6931}" type="slidenum">
              <a:rPr lang="en-US" smtClean="0"/>
              <a:t>8</a:t>
            </a:fld>
            <a:endParaRPr lang="en-US"/>
          </a:p>
        </p:txBody>
      </p:sp>
    </p:spTree>
    <p:extLst>
      <p:ext uri="{BB962C8B-B14F-4D97-AF65-F5344CB8AC3E}">
        <p14:creationId xmlns:p14="http://schemas.microsoft.com/office/powerpoint/2010/main" val="2381856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 would see with all the  4 panes open </a:t>
            </a:r>
          </a:p>
          <a:p>
            <a:r>
              <a:rPr lang="en-US" dirty="0"/>
              <a:t>The default option is an R script and I will talk about other file formats in a bit </a:t>
            </a:r>
          </a:p>
          <a:p>
            <a:r>
              <a:rPr lang="en-US" dirty="0"/>
              <a:t>Source or editor pane – this is where we would write our scripts – it is the text editor </a:t>
            </a:r>
          </a:p>
        </p:txBody>
      </p:sp>
      <p:sp>
        <p:nvSpPr>
          <p:cNvPr id="4" name="Slide Number Placeholder 3"/>
          <p:cNvSpPr>
            <a:spLocks noGrp="1"/>
          </p:cNvSpPr>
          <p:nvPr>
            <p:ph type="sldNum" sz="quarter" idx="5"/>
          </p:nvPr>
        </p:nvSpPr>
        <p:spPr/>
        <p:txBody>
          <a:bodyPr/>
          <a:lstStyle/>
          <a:p>
            <a:fld id="{F0A82BBD-46B6-D94D-AB6D-957FE69B6931}" type="slidenum">
              <a:rPr lang="en-US" smtClean="0"/>
              <a:t>9</a:t>
            </a:fld>
            <a:endParaRPr lang="en-US"/>
          </a:p>
        </p:txBody>
      </p:sp>
    </p:spTree>
    <p:extLst>
      <p:ext uri="{BB962C8B-B14F-4D97-AF65-F5344CB8AC3E}">
        <p14:creationId xmlns:p14="http://schemas.microsoft.com/office/powerpoint/2010/main" val="632893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 would see with all the  4 panes open </a:t>
            </a:r>
          </a:p>
          <a:p>
            <a:r>
              <a:rPr lang="en-US" dirty="0"/>
              <a:t>The broom option is used to clear the space</a:t>
            </a:r>
          </a:p>
          <a:p>
            <a:r>
              <a:rPr lang="en-US" dirty="0"/>
              <a:t>The default option is an R script and I will talk about other file formats in a bit </a:t>
            </a:r>
          </a:p>
          <a:p>
            <a:r>
              <a:rPr lang="en-US" dirty="0"/>
              <a:t>Source or editor pane – this is where we would write our scripts – it is the text editor </a:t>
            </a:r>
          </a:p>
          <a:p>
            <a:r>
              <a:rPr lang="en-US" sz="1200" b="1" i="0" kern="1200" dirty="0">
                <a:solidFill>
                  <a:schemeClr val="tx1"/>
                </a:solidFill>
                <a:effectLst/>
                <a:latin typeface="+mn-lt"/>
                <a:ea typeface="+mn-ea"/>
                <a:cs typeface="+mn-cs"/>
              </a:rPr>
              <a:t>Navigation Pane</a:t>
            </a:r>
            <a:r>
              <a:rPr lang="en-US" sz="1200" b="0" i="0" kern="1200" dirty="0">
                <a:solidFill>
                  <a:schemeClr val="tx1"/>
                </a:solidFill>
                <a:effectLst/>
                <a:latin typeface="+mn-lt"/>
                <a:ea typeface="+mn-ea"/>
                <a:cs typeface="+mn-cs"/>
              </a:rPr>
              <a:t> (bottom right) This pane has multiple functions:</a:t>
            </a:r>
          </a:p>
          <a:p>
            <a:pPr lvl="1"/>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Navigate to files saved on your computer and in your working directory</a:t>
            </a:r>
          </a:p>
          <a:p>
            <a:pPr lvl="1"/>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View plots (e.g. charts and graphs) you have created</a:t>
            </a:r>
          </a:p>
          <a:p>
            <a:pPr lvl="1"/>
            <a:r>
              <a:rPr lang="en-US" sz="1200" b="1" i="0" kern="1200" dirty="0">
                <a:solidFill>
                  <a:schemeClr val="tx1"/>
                </a:solidFill>
                <a:effectLst/>
                <a:latin typeface="+mn-lt"/>
                <a:ea typeface="+mn-ea"/>
                <a:cs typeface="+mn-cs"/>
              </a:rPr>
              <a:t>Packages:</a:t>
            </a:r>
            <a:r>
              <a:rPr lang="en-US" sz="1200" b="0" i="0" kern="1200" dirty="0">
                <a:solidFill>
                  <a:schemeClr val="tx1"/>
                </a:solidFill>
                <a:effectLst/>
                <a:latin typeface="+mn-lt"/>
                <a:ea typeface="+mn-ea"/>
                <a:cs typeface="+mn-cs"/>
              </a:rPr>
              <a:t> view add-on packages you have installed, or install new packages</a:t>
            </a:r>
          </a:p>
          <a:p>
            <a:pPr lvl="1"/>
            <a:r>
              <a:rPr lang="en-US" sz="1200" b="1" i="0" kern="1200" dirty="0">
                <a:solidFill>
                  <a:schemeClr val="tx1"/>
                </a:solidFill>
                <a:effectLst/>
                <a:latin typeface="+mn-lt"/>
                <a:ea typeface="+mn-ea"/>
                <a:cs typeface="+mn-cs"/>
              </a:rPr>
              <a:t>Help:</a:t>
            </a:r>
            <a:r>
              <a:rPr lang="en-US" sz="1200" b="0" i="0" kern="1200" dirty="0">
                <a:solidFill>
                  <a:schemeClr val="tx1"/>
                </a:solidFill>
                <a:effectLst/>
                <a:latin typeface="+mn-lt"/>
                <a:ea typeface="+mn-ea"/>
                <a:cs typeface="+mn-cs"/>
              </a:rPr>
              <a:t> Read help pages for R functions</a:t>
            </a:r>
          </a:p>
          <a:p>
            <a:pPr lvl="1"/>
            <a:r>
              <a:rPr lang="en-US" sz="1200" b="1" i="0" kern="1200" dirty="0">
                <a:solidFill>
                  <a:schemeClr val="tx1"/>
                </a:solidFill>
                <a:effectLst/>
                <a:latin typeface="+mn-lt"/>
                <a:ea typeface="+mn-ea"/>
                <a:cs typeface="+mn-cs"/>
              </a:rPr>
              <a:t>Viewer:</a:t>
            </a:r>
            <a:r>
              <a:rPr lang="en-US" sz="1200" b="0" i="0" kern="1200" dirty="0">
                <a:solidFill>
                  <a:schemeClr val="tx1"/>
                </a:solidFill>
                <a:effectLst/>
                <a:latin typeface="+mn-lt"/>
                <a:ea typeface="+mn-ea"/>
                <a:cs typeface="+mn-cs"/>
              </a:rPr>
              <a:t> View local web content</a:t>
            </a:r>
          </a:p>
          <a:p>
            <a:endParaRPr lang="en-US" dirty="0"/>
          </a:p>
        </p:txBody>
      </p:sp>
      <p:sp>
        <p:nvSpPr>
          <p:cNvPr id="4" name="Slide Number Placeholder 3"/>
          <p:cNvSpPr>
            <a:spLocks noGrp="1"/>
          </p:cNvSpPr>
          <p:nvPr>
            <p:ph type="sldNum" sz="quarter" idx="5"/>
          </p:nvPr>
        </p:nvSpPr>
        <p:spPr/>
        <p:txBody>
          <a:bodyPr/>
          <a:lstStyle/>
          <a:p>
            <a:fld id="{F0A82BBD-46B6-D94D-AB6D-957FE69B6931}" type="slidenum">
              <a:rPr lang="en-US" smtClean="0"/>
              <a:t>10</a:t>
            </a:fld>
            <a:endParaRPr lang="en-US"/>
          </a:p>
        </p:txBody>
      </p:sp>
    </p:spTree>
    <p:extLst>
      <p:ext uri="{BB962C8B-B14F-4D97-AF65-F5344CB8AC3E}">
        <p14:creationId xmlns:p14="http://schemas.microsoft.com/office/powerpoint/2010/main" val="161535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FBF6-A03A-9047-9E8A-295A14375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DC59E7-B8D7-CC4B-9EE2-2FB334872A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933C61-8411-5C4E-B916-290EC8A0A93A}"/>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5" name="Footer Placeholder 4">
            <a:extLst>
              <a:ext uri="{FF2B5EF4-FFF2-40B4-BE49-F238E27FC236}">
                <a16:creationId xmlns:a16="http://schemas.microsoft.com/office/drawing/2014/main" id="{23F3FD44-E615-8D42-BB73-8491306B2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07660-41EB-0A41-9D9F-7ACB2FE76CA4}"/>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262081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0F7C-DE0A-4F45-8770-E30A2EC2E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00D1D-589D-CA40-800D-85CABFE93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12254-9AAD-564D-94A1-88013F6EAC7C}"/>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5" name="Footer Placeholder 4">
            <a:extLst>
              <a:ext uri="{FF2B5EF4-FFF2-40B4-BE49-F238E27FC236}">
                <a16:creationId xmlns:a16="http://schemas.microsoft.com/office/drawing/2014/main" id="{E8678E11-B389-8049-9D84-16EA5E5F33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DA8A9-7765-734E-B988-B0B85B9FC778}"/>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3570156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F2A396-B4C7-FF45-8331-9C2BD441A9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67DDDB-BE4F-1D41-912F-FBE1498E93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32F55-1771-4F4F-ABB6-6474BFCFF4DD}"/>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5" name="Footer Placeholder 4">
            <a:extLst>
              <a:ext uri="{FF2B5EF4-FFF2-40B4-BE49-F238E27FC236}">
                <a16:creationId xmlns:a16="http://schemas.microsoft.com/office/drawing/2014/main" id="{371FCB41-3225-C448-8013-212C306A22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65EAB-06BE-CE44-871E-C6E280A21A03}"/>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262566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1C48-F28C-CD48-A5AD-A1159EBCD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B94638-F447-6940-998A-7EB9B616EA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0B038B-2F37-624F-9F64-CF621A150845}"/>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5" name="Footer Placeholder 4">
            <a:extLst>
              <a:ext uri="{FF2B5EF4-FFF2-40B4-BE49-F238E27FC236}">
                <a16:creationId xmlns:a16="http://schemas.microsoft.com/office/drawing/2014/main" id="{3DF294A6-D22F-CD47-85B3-D09F75C11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FD598-1A95-1846-86A3-2F10E9F4193C}"/>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301853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5380-DE8E-C147-A58E-3CFA356C92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9E61ED-DBB5-404A-AD4D-421A3ADD8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036AB0-2E1E-D849-899A-A3CF394579E0}"/>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5" name="Footer Placeholder 4">
            <a:extLst>
              <a:ext uri="{FF2B5EF4-FFF2-40B4-BE49-F238E27FC236}">
                <a16:creationId xmlns:a16="http://schemas.microsoft.com/office/drawing/2014/main" id="{40BC31B9-0322-1140-926A-E92BC054C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86EB7-4EE7-AE42-9FE0-53BEDC81A246}"/>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300768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3B24-E704-3F4D-B7AC-9475DED28B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7898B2-7B9B-0A47-9A1B-FD18311603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4836E-7234-5147-A25F-DDCD81AFD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219DF-5F25-3840-A4AA-45C9435EB742}"/>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6" name="Footer Placeholder 5">
            <a:extLst>
              <a:ext uri="{FF2B5EF4-FFF2-40B4-BE49-F238E27FC236}">
                <a16:creationId xmlns:a16="http://schemas.microsoft.com/office/drawing/2014/main" id="{59F83482-A84E-E242-949E-F5546FC43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8278D0-E57F-4B40-B574-ECBD70CF67BA}"/>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4279663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044D-0574-8946-B8BC-CEC5B13C2C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67C05-ECD9-9E46-8887-F95AE4002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06E704-0CC5-7740-8E6D-E20A07805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9CFB97-C4AB-D54F-B6DB-0FDC082B22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E9B38-4AAE-D643-98B3-1D3E644BAB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28974-B2D6-2944-99A7-502695F7AEE5}"/>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8" name="Footer Placeholder 7">
            <a:extLst>
              <a:ext uri="{FF2B5EF4-FFF2-40B4-BE49-F238E27FC236}">
                <a16:creationId xmlns:a16="http://schemas.microsoft.com/office/drawing/2014/main" id="{9F19621A-5EC9-F046-81BF-B62E679D5F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27931-776C-984D-8357-7289D4387755}"/>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348588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9578-866F-4A4E-BEE2-56E82A788D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13A829-518A-484A-9A19-4758F9553E1D}"/>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4" name="Footer Placeholder 3">
            <a:extLst>
              <a:ext uri="{FF2B5EF4-FFF2-40B4-BE49-F238E27FC236}">
                <a16:creationId xmlns:a16="http://schemas.microsoft.com/office/drawing/2014/main" id="{748ADC56-ABD6-C248-AB3F-CC1092288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01D2FA-6EC4-FC47-BCD0-CDB0EBA57A56}"/>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284540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274D46-B96C-8E48-82FA-CE81517E71EF}"/>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3" name="Footer Placeholder 2">
            <a:extLst>
              <a:ext uri="{FF2B5EF4-FFF2-40B4-BE49-F238E27FC236}">
                <a16:creationId xmlns:a16="http://schemas.microsoft.com/office/drawing/2014/main" id="{1A46BA2D-6B9A-9C48-A531-0C25A3B43C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3EAA50-6009-0E40-BB79-85A37560D0AD}"/>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189184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FC8E0-13BD-854C-B47D-1947A61F7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A158A7-12BF-3444-8804-373BA34577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DC9125-80A5-6346-A38C-501DF7EEB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B10768-93A4-DA49-8502-3FCDF23EC544}"/>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6" name="Footer Placeholder 5">
            <a:extLst>
              <a:ext uri="{FF2B5EF4-FFF2-40B4-BE49-F238E27FC236}">
                <a16:creationId xmlns:a16="http://schemas.microsoft.com/office/drawing/2014/main" id="{368B7430-FAD8-F645-9AB1-1677E6A7B0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774FC1-83A5-0741-A57A-55FD09417812}"/>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3657708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00B8-9966-A443-9E3B-E9B5AF10B1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70F2A2-1DF7-B84C-BC6D-28777C887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73B6F6-76DC-3347-91AA-1C83D20CB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BBDA70-F3A9-3946-BFE5-3CB93D3004B7}"/>
              </a:ext>
            </a:extLst>
          </p:cNvPr>
          <p:cNvSpPr>
            <a:spLocks noGrp="1"/>
          </p:cNvSpPr>
          <p:nvPr>
            <p:ph type="dt" sz="half" idx="10"/>
          </p:nvPr>
        </p:nvSpPr>
        <p:spPr/>
        <p:txBody>
          <a:bodyPr/>
          <a:lstStyle/>
          <a:p>
            <a:fld id="{A16C6F24-30D7-FD42-9778-DB17A73B7A34}" type="datetimeFigureOut">
              <a:rPr lang="en-US" smtClean="0"/>
              <a:t>1/17/22</a:t>
            </a:fld>
            <a:endParaRPr lang="en-US"/>
          </a:p>
        </p:txBody>
      </p:sp>
      <p:sp>
        <p:nvSpPr>
          <p:cNvPr id="6" name="Footer Placeholder 5">
            <a:extLst>
              <a:ext uri="{FF2B5EF4-FFF2-40B4-BE49-F238E27FC236}">
                <a16:creationId xmlns:a16="http://schemas.microsoft.com/office/drawing/2014/main" id="{FA7F9219-A449-1446-9579-A52CCD1C82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10F90-0C3E-8943-98A5-F69DA6CAD38A}"/>
              </a:ext>
            </a:extLst>
          </p:cNvPr>
          <p:cNvSpPr>
            <a:spLocks noGrp="1"/>
          </p:cNvSpPr>
          <p:nvPr>
            <p:ph type="sldNum" sz="quarter" idx="12"/>
          </p:nvPr>
        </p:nvSpPr>
        <p:spPr/>
        <p:txBody>
          <a:bodyPr/>
          <a:lstStyle/>
          <a:p>
            <a:fld id="{D3FB9AB6-82AF-D448-8417-83EBB3329D78}" type="slidenum">
              <a:rPr lang="en-US" smtClean="0"/>
              <a:t>‹#›</a:t>
            </a:fld>
            <a:endParaRPr lang="en-US"/>
          </a:p>
        </p:txBody>
      </p:sp>
    </p:spTree>
    <p:extLst>
      <p:ext uri="{BB962C8B-B14F-4D97-AF65-F5344CB8AC3E}">
        <p14:creationId xmlns:p14="http://schemas.microsoft.com/office/powerpoint/2010/main" val="3559796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F9AD7-553D-1545-B240-3DC09387F3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67248D-BCC6-6F4C-992A-84CD0B0BAE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A5115-1274-9F4F-B018-1A022657BA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6C6F24-30D7-FD42-9778-DB17A73B7A34}" type="datetimeFigureOut">
              <a:rPr lang="en-US" smtClean="0"/>
              <a:t>1/17/22</a:t>
            </a:fld>
            <a:endParaRPr lang="en-US"/>
          </a:p>
        </p:txBody>
      </p:sp>
      <p:sp>
        <p:nvSpPr>
          <p:cNvPr id="5" name="Footer Placeholder 4">
            <a:extLst>
              <a:ext uri="{FF2B5EF4-FFF2-40B4-BE49-F238E27FC236}">
                <a16:creationId xmlns:a16="http://schemas.microsoft.com/office/drawing/2014/main" id="{6E46FBEC-6714-9344-9A6B-F1BA9B8A4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3E549A-6B84-0B46-AB66-8D69BAEC2F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B9AB6-82AF-D448-8417-83EBB3329D78}" type="slidenum">
              <a:rPr lang="en-US" smtClean="0"/>
              <a:t>‹#›</a:t>
            </a:fld>
            <a:endParaRPr lang="en-US"/>
          </a:p>
        </p:txBody>
      </p:sp>
    </p:spTree>
    <p:extLst>
      <p:ext uri="{BB962C8B-B14F-4D97-AF65-F5344CB8AC3E}">
        <p14:creationId xmlns:p14="http://schemas.microsoft.com/office/powerpoint/2010/main" val="3556173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bcchr.ca/to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sympa@list.bcchr.c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project.org/about.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stackoverflow.com/" TargetMode="External"/><Relationship Id="rId4" Type="http://schemas.openxmlformats.org/officeDocument/2006/relationships/hyperlink" Target="https://www.rdocumentation.or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allisonhorst.github.io/palmerpenguins/" TargetMode="External"/><Relationship Id="rId3" Type="http://schemas.openxmlformats.org/officeDocument/2006/relationships/hyperlink" Target="https://librarycarpentry.org/lc-r/00-before-we-start/index.html#:~:text=You%20can%20use%20R%20without,be%20installed%20on%20your%20computer." TargetMode="External"/><Relationship Id="rId7" Type="http://schemas.openxmlformats.org/officeDocument/2006/relationships/hyperlink" Target="https://www.tidyverse.org/package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iqss.github.io/dss-workshops/R/Rintro/base-r-cheat-sheet.pdf" TargetMode="External"/><Relationship Id="rId5" Type="http://schemas.openxmlformats.org/officeDocument/2006/relationships/hyperlink" Target="https://www.rstudio.com/wp-content/uploads/2015/02/rmarkdown-cheatsheet.pdf" TargetMode="External"/><Relationship Id="rId4" Type="http://schemas.openxmlformats.org/officeDocument/2006/relationships/hyperlink" Target="https://rmarkdown.rstudio.com/" TargetMode="External"/><Relationship Id="rId9" Type="http://schemas.openxmlformats.org/officeDocument/2006/relationships/hyperlink" Target="https://www.reed.edu/data-at-reed/resources/R/barplots.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rstudio.com/products/rstudio/download/#download"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www.rstudio.com/products/rstudio/download/#downloa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B1897-5F56-3F4B-B822-E98F9A9BDD5F}"/>
              </a:ext>
            </a:extLst>
          </p:cNvPr>
          <p:cNvSpPr>
            <a:spLocks noGrp="1"/>
          </p:cNvSpPr>
          <p:nvPr>
            <p:ph type="ctrTitle"/>
          </p:nvPr>
        </p:nvSpPr>
        <p:spPr/>
        <p:txBody>
          <a:bodyPr/>
          <a:lstStyle/>
          <a:p>
            <a:r>
              <a:rPr lang="en-US" dirty="0">
                <a:solidFill>
                  <a:srgbClr val="002060"/>
                </a:solidFill>
              </a:rPr>
              <a:t>What is R?</a:t>
            </a:r>
          </a:p>
        </p:txBody>
      </p:sp>
      <p:sp>
        <p:nvSpPr>
          <p:cNvPr id="3" name="TextBox 2">
            <a:extLst>
              <a:ext uri="{FF2B5EF4-FFF2-40B4-BE49-F238E27FC236}">
                <a16:creationId xmlns:a16="http://schemas.microsoft.com/office/drawing/2014/main" id="{4066428C-893C-A54E-9601-BD5EC8ACA25F}"/>
              </a:ext>
            </a:extLst>
          </p:cNvPr>
          <p:cNvSpPr txBox="1"/>
          <p:nvPr/>
        </p:nvSpPr>
        <p:spPr>
          <a:xfrm>
            <a:off x="4311601" y="4765184"/>
            <a:ext cx="3568797" cy="707886"/>
          </a:xfrm>
          <a:prstGeom prst="rect">
            <a:avLst/>
          </a:prstGeom>
          <a:noFill/>
        </p:spPr>
        <p:txBody>
          <a:bodyPr wrap="none" rtlCol="0">
            <a:spAutoFit/>
          </a:bodyPr>
          <a:lstStyle/>
          <a:p>
            <a:pPr algn="ctr"/>
            <a:r>
              <a:rPr lang="en-US" sz="2000" dirty="0">
                <a:solidFill>
                  <a:srgbClr val="002060"/>
                </a:solidFill>
                <a:latin typeface="Avenir Book" panose="02000503020000020003" pitchFamily="2" charset="0"/>
              </a:rPr>
              <a:t>TOG January Workshop 2022</a:t>
            </a:r>
          </a:p>
          <a:p>
            <a:pPr algn="ctr"/>
            <a:r>
              <a:rPr lang="en-US" sz="2000" dirty="0" err="1">
                <a:solidFill>
                  <a:srgbClr val="002060"/>
                </a:solidFill>
                <a:latin typeface="Avenir Book" panose="02000503020000020003" pitchFamily="2" charset="0"/>
              </a:rPr>
              <a:t>Divya</a:t>
            </a:r>
            <a:r>
              <a:rPr lang="en-US" sz="2000" dirty="0">
                <a:solidFill>
                  <a:srgbClr val="002060"/>
                </a:solidFill>
                <a:latin typeface="Avenir Book" panose="02000503020000020003" pitchFamily="2" charset="0"/>
              </a:rPr>
              <a:t> </a:t>
            </a:r>
            <a:r>
              <a:rPr lang="en-US" sz="2000" dirty="0" err="1">
                <a:solidFill>
                  <a:srgbClr val="002060"/>
                </a:solidFill>
                <a:latin typeface="Avenir Book" panose="02000503020000020003" pitchFamily="2" charset="0"/>
              </a:rPr>
              <a:t>Anantsri</a:t>
            </a:r>
            <a:endParaRPr lang="en-US" sz="2000" dirty="0">
              <a:solidFill>
                <a:srgbClr val="002060"/>
              </a:solidFill>
              <a:latin typeface="Avenir Book" panose="02000503020000020003" pitchFamily="2" charset="0"/>
            </a:endParaRPr>
          </a:p>
        </p:txBody>
      </p:sp>
    </p:spTree>
    <p:extLst>
      <p:ext uri="{BB962C8B-B14F-4D97-AF65-F5344CB8AC3E}">
        <p14:creationId xmlns:p14="http://schemas.microsoft.com/office/powerpoint/2010/main" val="3721829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R studio is an IDE for running R code </a:t>
            </a:r>
          </a:p>
        </p:txBody>
      </p:sp>
      <p:pic>
        <p:nvPicPr>
          <p:cNvPr id="4" name="Picture 3" descr="Graphical user interface, text, application&#10;&#10;Description automatically generated">
            <a:extLst>
              <a:ext uri="{FF2B5EF4-FFF2-40B4-BE49-F238E27FC236}">
                <a16:creationId xmlns:a16="http://schemas.microsoft.com/office/drawing/2014/main" id="{51A19246-0BBE-7241-A1A9-37486BAC6925}"/>
              </a:ext>
            </a:extLst>
          </p:cNvPr>
          <p:cNvPicPr>
            <a:picLocks noChangeAspect="1"/>
          </p:cNvPicPr>
          <p:nvPr/>
        </p:nvPicPr>
        <p:blipFill>
          <a:blip r:embed="rId3"/>
          <a:stretch>
            <a:fillRect/>
          </a:stretch>
        </p:blipFill>
        <p:spPr>
          <a:xfrm>
            <a:off x="838200" y="1358200"/>
            <a:ext cx="8698230" cy="4970417"/>
          </a:xfrm>
          <a:prstGeom prst="rect">
            <a:avLst/>
          </a:prstGeom>
        </p:spPr>
      </p:pic>
      <p:sp>
        <p:nvSpPr>
          <p:cNvPr id="6" name="TextBox 5">
            <a:extLst>
              <a:ext uri="{FF2B5EF4-FFF2-40B4-BE49-F238E27FC236}">
                <a16:creationId xmlns:a16="http://schemas.microsoft.com/office/drawing/2014/main" id="{7C57288F-9A35-774D-B939-7EF0B89DEA82}"/>
              </a:ext>
            </a:extLst>
          </p:cNvPr>
          <p:cNvSpPr txBox="1"/>
          <p:nvPr/>
        </p:nvSpPr>
        <p:spPr>
          <a:xfrm>
            <a:off x="1905000" y="2743200"/>
            <a:ext cx="2663934" cy="646331"/>
          </a:xfrm>
          <a:prstGeom prst="rect">
            <a:avLst/>
          </a:prstGeom>
          <a:noFill/>
        </p:spPr>
        <p:txBody>
          <a:bodyPr wrap="none" rtlCol="0">
            <a:spAutoFit/>
          </a:bodyPr>
          <a:lstStyle/>
          <a:p>
            <a:pPr marL="342900" indent="-342900">
              <a:buAutoNum type="arabicParenR"/>
            </a:pPr>
            <a:r>
              <a:rPr lang="en-US" dirty="0"/>
              <a:t>Source or editor pane</a:t>
            </a:r>
          </a:p>
          <a:p>
            <a:r>
              <a:rPr lang="en-US" i="1" dirty="0">
                <a:solidFill>
                  <a:schemeClr val="accent6">
                    <a:lumMod val="50000"/>
                  </a:schemeClr>
                </a:solidFill>
              </a:rPr>
              <a:t>We write our scripts here  </a:t>
            </a:r>
          </a:p>
        </p:txBody>
      </p:sp>
      <p:sp>
        <p:nvSpPr>
          <p:cNvPr id="8" name="TextBox 7">
            <a:extLst>
              <a:ext uri="{FF2B5EF4-FFF2-40B4-BE49-F238E27FC236}">
                <a16:creationId xmlns:a16="http://schemas.microsoft.com/office/drawing/2014/main" id="{27275538-36DF-1041-ACEF-869C971FBD6C}"/>
              </a:ext>
            </a:extLst>
          </p:cNvPr>
          <p:cNvSpPr txBox="1"/>
          <p:nvPr/>
        </p:nvSpPr>
        <p:spPr>
          <a:xfrm>
            <a:off x="4283221" y="4574291"/>
            <a:ext cx="2129014" cy="1754326"/>
          </a:xfrm>
          <a:prstGeom prst="rect">
            <a:avLst/>
          </a:prstGeom>
          <a:noFill/>
        </p:spPr>
        <p:txBody>
          <a:bodyPr wrap="square" rtlCol="0">
            <a:spAutoFit/>
          </a:bodyPr>
          <a:lstStyle/>
          <a:p>
            <a:r>
              <a:rPr lang="en-US" dirty="0"/>
              <a:t>2) Console pane</a:t>
            </a:r>
          </a:p>
          <a:p>
            <a:r>
              <a:rPr lang="en-US" i="1" dirty="0">
                <a:solidFill>
                  <a:srgbClr val="7030A0"/>
                </a:solidFill>
              </a:rPr>
              <a:t>Results are displayed here </a:t>
            </a:r>
          </a:p>
          <a:p>
            <a:r>
              <a:rPr lang="en-US" i="1" dirty="0">
                <a:solidFill>
                  <a:srgbClr val="7030A0"/>
                </a:solidFill>
              </a:rPr>
              <a:t>(Can also run commands in the console)</a:t>
            </a:r>
          </a:p>
        </p:txBody>
      </p:sp>
      <p:sp>
        <p:nvSpPr>
          <p:cNvPr id="9" name="TextBox 8">
            <a:extLst>
              <a:ext uri="{FF2B5EF4-FFF2-40B4-BE49-F238E27FC236}">
                <a16:creationId xmlns:a16="http://schemas.microsoft.com/office/drawing/2014/main" id="{058CC5B4-471B-A54B-BCB5-1FDB359F8283}"/>
              </a:ext>
            </a:extLst>
          </p:cNvPr>
          <p:cNvSpPr txBox="1"/>
          <p:nvPr/>
        </p:nvSpPr>
        <p:spPr>
          <a:xfrm>
            <a:off x="6673217" y="2402916"/>
            <a:ext cx="2863213" cy="1200329"/>
          </a:xfrm>
          <a:prstGeom prst="rect">
            <a:avLst/>
          </a:prstGeom>
          <a:noFill/>
        </p:spPr>
        <p:txBody>
          <a:bodyPr wrap="square" rtlCol="0">
            <a:spAutoFit/>
          </a:bodyPr>
          <a:lstStyle/>
          <a:p>
            <a:r>
              <a:rPr lang="en-US" dirty="0"/>
              <a:t>3) Environment and history pane </a:t>
            </a:r>
          </a:p>
          <a:p>
            <a:r>
              <a:rPr lang="en-US" i="1" dirty="0">
                <a:solidFill>
                  <a:schemeClr val="accent2">
                    <a:lumMod val="50000"/>
                  </a:schemeClr>
                </a:solidFill>
              </a:rPr>
              <a:t>Objects and files show up here</a:t>
            </a:r>
          </a:p>
        </p:txBody>
      </p:sp>
      <p:sp>
        <p:nvSpPr>
          <p:cNvPr id="10" name="TextBox 9">
            <a:extLst>
              <a:ext uri="{FF2B5EF4-FFF2-40B4-BE49-F238E27FC236}">
                <a16:creationId xmlns:a16="http://schemas.microsoft.com/office/drawing/2014/main" id="{4A426339-75DE-9443-BF64-B1F121945EBB}"/>
              </a:ext>
            </a:extLst>
          </p:cNvPr>
          <p:cNvSpPr txBox="1"/>
          <p:nvPr/>
        </p:nvSpPr>
        <p:spPr>
          <a:xfrm>
            <a:off x="6717033" y="4315473"/>
            <a:ext cx="2514599" cy="646331"/>
          </a:xfrm>
          <a:prstGeom prst="rect">
            <a:avLst/>
          </a:prstGeom>
          <a:noFill/>
        </p:spPr>
        <p:txBody>
          <a:bodyPr wrap="square" rtlCol="0">
            <a:spAutoFit/>
          </a:bodyPr>
          <a:lstStyle/>
          <a:p>
            <a:r>
              <a:rPr lang="en-US" dirty="0"/>
              <a:t>4) Navigation and plots pane</a:t>
            </a:r>
          </a:p>
        </p:txBody>
      </p:sp>
    </p:spTree>
    <p:extLst>
      <p:ext uri="{BB962C8B-B14F-4D97-AF65-F5344CB8AC3E}">
        <p14:creationId xmlns:p14="http://schemas.microsoft.com/office/powerpoint/2010/main" val="323132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Executing commands in R studio</a:t>
            </a:r>
          </a:p>
        </p:txBody>
      </p:sp>
      <p:sp>
        <p:nvSpPr>
          <p:cNvPr id="11" name="Content Placeholder 2">
            <a:extLst>
              <a:ext uri="{FF2B5EF4-FFF2-40B4-BE49-F238E27FC236}">
                <a16:creationId xmlns:a16="http://schemas.microsoft.com/office/drawing/2014/main" id="{0896D6D8-96CA-3F4A-A806-354FFBA2154F}"/>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sp>
        <p:nvSpPr>
          <p:cNvPr id="13" name="Content Placeholder 2">
            <a:extLst>
              <a:ext uri="{FF2B5EF4-FFF2-40B4-BE49-F238E27FC236}">
                <a16:creationId xmlns:a16="http://schemas.microsoft.com/office/drawing/2014/main" id="{24F752D5-E722-574A-A137-7BE9958C1582}"/>
              </a:ext>
            </a:extLst>
          </p:cNvPr>
          <p:cNvSpPr txBox="1">
            <a:spLocks/>
          </p:cNvSpPr>
          <p:nvPr/>
        </p:nvSpPr>
        <p:spPr>
          <a:xfrm>
            <a:off x="827314" y="1768010"/>
            <a:ext cx="749372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75000"/>
                    <a:lumOff val="25000"/>
                  </a:schemeClr>
                </a:solidFill>
                <a:latin typeface="Avenir Book" panose="02000503020000020003" pitchFamily="2" charset="0"/>
              </a:rPr>
              <a:t>Executing commands </a:t>
            </a:r>
          </a:p>
          <a:p>
            <a:pPr lvl="1"/>
            <a:r>
              <a:rPr lang="en-US" sz="1800" dirty="0">
                <a:solidFill>
                  <a:schemeClr val="tx1">
                    <a:lumMod val="75000"/>
                    <a:lumOff val="25000"/>
                  </a:schemeClr>
                </a:solidFill>
                <a:latin typeface="Avenir Book" panose="02000503020000020003" pitchFamily="2" charset="0"/>
              </a:rPr>
              <a:t>Use command/control + enter </a:t>
            </a:r>
          </a:p>
          <a:p>
            <a:pPr lvl="1"/>
            <a:r>
              <a:rPr lang="en-US" sz="1800" dirty="0">
                <a:solidFill>
                  <a:schemeClr val="tx1">
                    <a:lumMod val="75000"/>
                    <a:lumOff val="25000"/>
                  </a:schemeClr>
                </a:solidFill>
                <a:latin typeface="Avenir Book" panose="02000503020000020003" pitchFamily="2" charset="0"/>
              </a:rPr>
              <a:t>Select the line and click Run/ </a:t>
            </a:r>
            <a:r>
              <a:rPr lang="en-US" sz="1800" dirty="0" err="1">
                <a:solidFill>
                  <a:schemeClr val="tx1">
                    <a:lumMod val="75000"/>
                    <a:lumOff val="25000"/>
                  </a:schemeClr>
                </a:solidFill>
                <a:latin typeface="Avenir Book" panose="02000503020000020003" pitchFamily="2" charset="0"/>
              </a:rPr>
              <a:t>cmd</a:t>
            </a:r>
            <a:r>
              <a:rPr lang="en-US" sz="1800" dirty="0">
                <a:solidFill>
                  <a:schemeClr val="tx1">
                    <a:lumMod val="75000"/>
                    <a:lumOff val="25000"/>
                  </a:schemeClr>
                </a:solidFill>
                <a:latin typeface="Avenir Book" panose="02000503020000020003" pitchFamily="2" charset="0"/>
              </a:rPr>
              <a:t> + enter to execute a single line in multiple lines of code </a:t>
            </a:r>
          </a:p>
          <a:p>
            <a:r>
              <a:rPr lang="en-US" sz="2000" dirty="0">
                <a:solidFill>
                  <a:schemeClr val="tx1">
                    <a:lumMod val="75000"/>
                    <a:lumOff val="25000"/>
                  </a:schemeClr>
                </a:solidFill>
                <a:latin typeface="Avenir Book" panose="02000503020000020003" pitchFamily="2" charset="0"/>
              </a:rPr>
              <a:t>Use tab for autocompletion </a:t>
            </a:r>
          </a:p>
          <a:p>
            <a:endParaRPr lang="en-US" sz="2200" dirty="0">
              <a:solidFill>
                <a:schemeClr val="tx1">
                  <a:lumMod val="75000"/>
                  <a:lumOff val="25000"/>
                </a:schemeClr>
              </a:solidFill>
              <a:latin typeface="Avenir Book" panose="02000503020000020003" pitchFamily="2" charset="0"/>
            </a:endParaRPr>
          </a:p>
          <a:p>
            <a:pPr marL="0" inden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FAC8E17E-B7E6-F945-9E79-947717F1B98E}"/>
              </a:ext>
            </a:extLst>
          </p:cNvPr>
          <p:cNvPicPr>
            <a:picLocks noChangeAspect="1"/>
          </p:cNvPicPr>
          <p:nvPr/>
        </p:nvPicPr>
        <p:blipFill>
          <a:blip r:embed="rId3"/>
          <a:stretch>
            <a:fillRect/>
          </a:stretch>
        </p:blipFill>
        <p:spPr>
          <a:xfrm>
            <a:off x="5715000" y="2963467"/>
            <a:ext cx="5974080" cy="3480196"/>
          </a:xfrm>
          <a:prstGeom prst="rect">
            <a:avLst/>
          </a:prstGeom>
        </p:spPr>
      </p:pic>
    </p:spTree>
    <p:extLst>
      <p:ext uri="{BB962C8B-B14F-4D97-AF65-F5344CB8AC3E}">
        <p14:creationId xmlns:p14="http://schemas.microsoft.com/office/powerpoint/2010/main" val="3667968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R markdown </a:t>
            </a:r>
          </a:p>
        </p:txBody>
      </p:sp>
      <p:sp>
        <p:nvSpPr>
          <p:cNvPr id="11" name="Content Placeholder 2">
            <a:extLst>
              <a:ext uri="{FF2B5EF4-FFF2-40B4-BE49-F238E27FC236}">
                <a16:creationId xmlns:a16="http://schemas.microsoft.com/office/drawing/2014/main" id="{0896D6D8-96CA-3F4A-A806-354FFBA2154F}"/>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sp>
        <p:nvSpPr>
          <p:cNvPr id="13" name="Content Placeholder 2">
            <a:extLst>
              <a:ext uri="{FF2B5EF4-FFF2-40B4-BE49-F238E27FC236}">
                <a16:creationId xmlns:a16="http://schemas.microsoft.com/office/drawing/2014/main" id="{24F752D5-E722-574A-A137-7BE9958C1582}"/>
              </a:ext>
            </a:extLst>
          </p:cNvPr>
          <p:cNvSpPr txBox="1">
            <a:spLocks/>
          </p:cNvSpPr>
          <p:nvPr/>
        </p:nvSpPr>
        <p:spPr>
          <a:xfrm>
            <a:off x="827314" y="1768010"/>
            <a:ext cx="749372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75000"/>
                    <a:lumOff val="25000"/>
                  </a:schemeClr>
                </a:solidFill>
                <a:latin typeface="Avenir Book" panose="02000503020000020003" pitchFamily="2" charset="0"/>
              </a:rPr>
              <a:t>Write code and comments in R markdown and generate an R markdown document (RMD) - for sharing and presenting  </a:t>
            </a:r>
            <a:endParaRPr lang="en-US" sz="1800" dirty="0">
              <a:solidFill>
                <a:schemeClr val="tx1">
                  <a:lumMod val="75000"/>
                  <a:lumOff val="25000"/>
                </a:schemeClr>
              </a:solidFill>
              <a:latin typeface="Avenir Book" panose="02000503020000020003" pitchFamily="2" charset="0"/>
            </a:endParaRPr>
          </a:p>
          <a:p>
            <a:pPr marL="0" inden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pic>
        <p:nvPicPr>
          <p:cNvPr id="6" name="Picture 5">
            <a:extLst>
              <a:ext uri="{FF2B5EF4-FFF2-40B4-BE49-F238E27FC236}">
                <a16:creationId xmlns:a16="http://schemas.microsoft.com/office/drawing/2014/main" id="{E61AE334-9238-EB4F-983C-75D8223E274D}"/>
              </a:ext>
            </a:extLst>
          </p:cNvPr>
          <p:cNvPicPr>
            <a:picLocks noChangeAspect="1"/>
          </p:cNvPicPr>
          <p:nvPr/>
        </p:nvPicPr>
        <p:blipFill>
          <a:blip r:embed="rId3"/>
          <a:stretch>
            <a:fillRect/>
          </a:stretch>
        </p:blipFill>
        <p:spPr>
          <a:xfrm>
            <a:off x="1099457" y="2668534"/>
            <a:ext cx="6949440" cy="3612972"/>
          </a:xfrm>
          <a:prstGeom prst="rect">
            <a:avLst/>
          </a:prstGeom>
        </p:spPr>
      </p:pic>
    </p:spTree>
    <p:extLst>
      <p:ext uri="{BB962C8B-B14F-4D97-AF65-F5344CB8AC3E}">
        <p14:creationId xmlns:p14="http://schemas.microsoft.com/office/powerpoint/2010/main" val="109832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R markdown cheat sheet  </a:t>
            </a:r>
          </a:p>
        </p:txBody>
      </p:sp>
      <p:sp>
        <p:nvSpPr>
          <p:cNvPr id="11" name="Content Placeholder 2">
            <a:extLst>
              <a:ext uri="{FF2B5EF4-FFF2-40B4-BE49-F238E27FC236}">
                <a16:creationId xmlns:a16="http://schemas.microsoft.com/office/drawing/2014/main" id="{0896D6D8-96CA-3F4A-A806-354FFBA2154F}"/>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86252B79-5CA9-6840-A882-31F030D3CB54}"/>
              </a:ext>
            </a:extLst>
          </p:cNvPr>
          <p:cNvPicPr>
            <a:picLocks noChangeAspect="1"/>
          </p:cNvPicPr>
          <p:nvPr/>
        </p:nvPicPr>
        <p:blipFill>
          <a:blip r:embed="rId3"/>
          <a:stretch>
            <a:fillRect/>
          </a:stretch>
        </p:blipFill>
        <p:spPr>
          <a:xfrm>
            <a:off x="849086" y="1855493"/>
            <a:ext cx="6400800" cy="3147013"/>
          </a:xfrm>
          <a:prstGeom prst="rect">
            <a:avLst/>
          </a:prstGeom>
        </p:spPr>
      </p:pic>
      <p:sp>
        <p:nvSpPr>
          <p:cNvPr id="7" name="Rectangle 6">
            <a:extLst>
              <a:ext uri="{FF2B5EF4-FFF2-40B4-BE49-F238E27FC236}">
                <a16:creationId xmlns:a16="http://schemas.microsoft.com/office/drawing/2014/main" id="{83F22432-6AA2-2A49-8E75-0A65403B9DF4}"/>
              </a:ext>
            </a:extLst>
          </p:cNvPr>
          <p:cNvSpPr/>
          <p:nvPr/>
        </p:nvSpPr>
        <p:spPr>
          <a:xfrm>
            <a:off x="827314" y="5399919"/>
            <a:ext cx="6096000" cy="646331"/>
          </a:xfrm>
          <a:prstGeom prst="rect">
            <a:avLst/>
          </a:prstGeom>
        </p:spPr>
        <p:txBody>
          <a:bodyPr>
            <a:spAutoFit/>
          </a:bodyPr>
          <a:lstStyle/>
          <a:p>
            <a:r>
              <a:rPr lang="en-US" dirty="0"/>
              <a:t>https://</a:t>
            </a:r>
            <a:r>
              <a:rPr lang="en-US" dirty="0" err="1"/>
              <a:t>www.rstudio.com</a:t>
            </a:r>
            <a:r>
              <a:rPr lang="en-US" dirty="0"/>
              <a:t>/wp-content/uploads/2015/02/</a:t>
            </a:r>
            <a:r>
              <a:rPr lang="en-US" dirty="0" err="1"/>
              <a:t>rmarkdown-cheatsheet.pdf</a:t>
            </a:r>
            <a:endParaRPr lang="en-US" dirty="0"/>
          </a:p>
        </p:txBody>
      </p:sp>
    </p:spTree>
    <p:extLst>
      <p:ext uri="{BB962C8B-B14F-4D97-AF65-F5344CB8AC3E}">
        <p14:creationId xmlns:p14="http://schemas.microsoft.com/office/powerpoint/2010/main" val="60033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Setting up your RMD </a:t>
            </a:r>
          </a:p>
        </p:txBody>
      </p:sp>
      <p:sp>
        <p:nvSpPr>
          <p:cNvPr id="11" name="Content Placeholder 2">
            <a:extLst>
              <a:ext uri="{FF2B5EF4-FFF2-40B4-BE49-F238E27FC236}">
                <a16:creationId xmlns:a16="http://schemas.microsoft.com/office/drawing/2014/main" id="{0896D6D8-96CA-3F4A-A806-354FFBA2154F}"/>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E32E7232-7854-AB4D-B75A-6B09204C1872}"/>
              </a:ext>
            </a:extLst>
          </p:cNvPr>
          <p:cNvPicPr>
            <a:picLocks noChangeAspect="1"/>
          </p:cNvPicPr>
          <p:nvPr/>
        </p:nvPicPr>
        <p:blipFill>
          <a:blip r:embed="rId3"/>
          <a:stretch>
            <a:fillRect/>
          </a:stretch>
        </p:blipFill>
        <p:spPr>
          <a:xfrm>
            <a:off x="6527864" y="1678305"/>
            <a:ext cx="3853731" cy="3501390"/>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24741CAD-C565-E340-8A8A-B72B5AD128AB}"/>
              </a:ext>
            </a:extLst>
          </p:cNvPr>
          <p:cNvPicPr>
            <a:picLocks noChangeAspect="1"/>
          </p:cNvPicPr>
          <p:nvPr/>
        </p:nvPicPr>
        <p:blipFill>
          <a:blip r:embed="rId4"/>
          <a:stretch>
            <a:fillRect/>
          </a:stretch>
        </p:blipFill>
        <p:spPr>
          <a:xfrm>
            <a:off x="827314" y="1690688"/>
            <a:ext cx="5042263" cy="4480560"/>
          </a:xfrm>
          <a:prstGeom prst="rect">
            <a:avLst/>
          </a:prstGeom>
        </p:spPr>
      </p:pic>
    </p:spTree>
    <p:extLst>
      <p:ext uri="{BB962C8B-B14F-4D97-AF65-F5344CB8AC3E}">
        <p14:creationId xmlns:p14="http://schemas.microsoft.com/office/powerpoint/2010/main" val="4115753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Setting up your RMD </a:t>
            </a:r>
          </a:p>
        </p:txBody>
      </p:sp>
      <p:sp>
        <p:nvSpPr>
          <p:cNvPr id="11" name="Content Placeholder 2">
            <a:extLst>
              <a:ext uri="{FF2B5EF4-FFF2-40B4-BE49-F238E27FC236}">
                <a16:creationId xmlns:a16="http://schemas.microsoft.com/office/drawing/2014/main" id="{0896D6D8-96CA-3F4A-A806-354FFBA2154F}"/>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5A1CA380-B916-C24B-96DD-6BFA5B26B640}"/>
              </a:ext>
            </a:extLst>
          </p:cNvPr>
          <p:cNvPicPr>
            <a:picLocks noChangeAspect="1"/>
          </p:cNvPicPr>
          <p:nvPr/>
        </p:nvPicPr>
        <p:blipFill>
          <a:blip r:embed="rId3"/>
          <a:stretch>
            <a:fillRect/>
          </a:stretch>
        </p:blipFill>
        <p:spPr>
          <a:xfrm>
            <a:off x="849086" y="1410340"/>
            <a:ext cx="8393430" cy="5249539"/>
          </a:xfrm>
          <a:prstGeom prst="rect">
            <a:avLst/>
          </a:prstGeom>
        </p:spPr>
      </p:pic>
    </p:spTree>
    <p:extLst>
      <p:ext uri="{BB962C8B-B14F-4D97-AF65-F5344CB8AC3E}">
        <p14:creationId xmlns:p14="http://schemas.microsoft.com/office/powerpoint/2010/main" val="86735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Components of an RMD </a:t>
            </a:r>
          </a:p>
        </p:txBody>
      </p:sp>
      <p:pic>
        <p:nvPicPr>
          <p:cNvPr id="5" name="Picture 4" descr="Graphical user interface, text, application, email&#10;&#10;Description automatically generated">
            <a:extLst>
              <a:ext uri="{FF2B5EF4-FFF2-40B4-BE49-F238E27FC236}">
                <a16:creationId xmlns:a16="http://schemas.microsoft.com/office/drawing/2014/main" id="{5A1CA380-B916-C24B-96DD-6BFA5B26B640}"/>
              </a:ext>
            </a:extLst>
          </p:cNvPr>
          <p:cNvPicPr>
            <a:picLocks noChangeAspect="1"/>
          </p:cNvPicPr>
          <p:nvPr/>
        </p:nvPicPr>
        <p:blipFill rotWithShape="1">
          <a:blip r:embed="rId3"/>
          <a:srcRect t="2457" r="45841" b="23515"/>
          <a:stretch/>
        </p:blipFill>
        <p:spPr>
          <a:xfrm>
            <a:off x="5124994" y="1239016"/>
            <a:ext cx="6572794" cy="5618984"/>
          </a:xfrm>
          <a:prstGeom prst="rect">
            <a:avLst/>
          </a:prstGeom>
        </p:spPr>
      </p:pic>
      <p:sp>
        <p:nvSpPr>
          <p:cNvPr id="6" name="Content Placeholder 2">
            <a:extLst>
              <a:ext uri="{FF2B5EF4-FFF2-40B4-BE49-F238E27FC236}">
                <a16:creationId xmlns:a16="http://schemas.microsoft.com/office/drawing/2014/main" id="{7251D08D-B760-D44A-B816-8FDB6A664918}"/>
              </a:ext>
            </a:extLst>
          </p:cNvPr>
          <p:cNvSpPr txBox="1">
            <a:spLocks/>
          </p:cNvSpPr>
          <p:nvPr/>
        </p:nvSpPr>
        <p:spPr>
          <a:xfrm>
            <a:off x="827314" y="1768010"/>
            <a:ext cx="749372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75000"/>
                    <a:lumOff val="25000"/>
                  </a:schemeClr>
                </a:solidFill>
                <a:latin typeface="Avenir Book" panose="02000503020000020003" pitchFamily="2" charset="0"/>
              </a:rPr>
              <a:t>Metadata (YAML)</a:t>
            </a:r>
          </a:p>
          <a:p>
            <a:pPr marL="0" inden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a:p>
            <a:r>
              <a:rPr lang="en-US" sz="2000" dirty="0">
                <a:solidFill>
                  <a:schemeClr val="tx1">
                    <a:lumMod val="75000"/>
                    <a:lumOff val="25000"/>
                  </a:schemeClr>
                </a:solidFill>
                <a:latin typeface="Avenir Book" panose="02000503020000020003" pitchFamily="2" charset="0"/>
              </a:rPr>
              <a:t>Text (Markdown)</a:t>
            </a:r>
          </a:p>
          <a:p>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a:p>
            <a:r>
              <a:rPr lang="en-US" sz="2000" dirty="0">
                <a:solidFill>
                  <a:schemeClr val="tx1">
                    <a:lumMod val="75000"/>
                    <a:lumOff val="25000"/>
                  </a:schemeClr>
                </a:solidFill>
                <a:latin typeface="Avenir Book" panose="02000503020000020003" pitchFamily="2" charset="0"/>
              </a:rPr>
              <a:t>Code ( R )</a:t>
            </a:r>
          </a:p>
          <a:p>
            <a:endParaRPr lang="en-US" sz="2000" dirty="0">
              <a:solidFill>
                <a:schemeClr val="tx1">
                  <a:lumMod val="75000"/>
                  <a:lumOff val="25000"/>
                </a:schemeClr>
              </a:solidFill>
              <a:latin typeface="Avenir Book" panose="02000503020000020003" pitchFamily="2" charset="0"/>
            </a:endParaRPr>
          </a:p>
          <a:p>
            <a:pPr marL="0" inden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cxnSp>
        <p:nvCxnSpPr>
          <p:cNvPr id="4" name="Straight Arrow Connector 3">
            <a:extLst>
              <a:ext uri="{FF2B5EF4-FFF2-40B4-BE49-F238E27FC236}">
                <a16:creationId xmlns:a16="http://schemas.microsoft.com/office/drawing/2014/main" id="{CDC0BA11-A7E6-A64E-ABC1-F99BCAD37155}"/>
              </a:ext>
            </a:extLst>
          </p:cNvPr>
          <p:cNvCxnSpPr/>
          <p:nvPr/>
        </p:nvCxnSpPr>
        <p:spPr>
          <a:xfrm>
            <a:off x="2545078" y="2484120"/>
            <a:ext cx="21814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83963A6-0098-2C4A-AF87-3C7CF946CCE6}"/>
              </a:ext>
            </a:extLst>
          </p:cNvPr>
          <p:cNvCxnSpPr/>
          <p:nvPr/>
        </p:nvCxnSpPr>
        <p:spPr>
          <a:xfrm>
            <a:off x="2545080" y="4419600"/>
            <a:ext cx="21814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8BEF1F-2277-0841-A297-BB3C85A01C2E}"/>
              </a:ext>
            </a:extLst>
          </p:cNvPr>
          <p:cNvCxnSpPr/>
          <p:nvPr/>
        </p:nvCxnSpPr>
        <p:spPr>
          <a:xfrm>
            <a:off x="2545079" y="3429000"/>
            <a:ext cx="21814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Left Bracket 6">
            <a:extLst>
              <a:ext uri="{FF2B5EF4-FFF2-40B4-BE49-F238E27FC236}">
                <a16:creationId xmlns:a16="http://schemas.microsoft.com/office/drawing/2014/main" id="{F57A6925-2605-2E4C-A958-8C4822E3EE98}"/>
              </a:ext>
            </a:extLst>
          </p:cNvPr>
          <p:cNvSpPr/>
          <p:nvPr/>
        </p:nvSpPr>
        <p:spPr>
          <a:xfrm>
            <a:off x="4876800" y="1721339"/>
            <a:ext cx="248192" cy="1052342"/>
          </a:xfrm>
          <a:prstGeom prst="leftBracket">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45ACB876-9561-954A-8E4D-075B80CAEBEC}"/>
              </a:ext>
            </a:extLst>
          </p:cNvPr>
          <p:cNvSpPr/>
          <p:nvPr/>
        </p:nvSpPr>
        <p:spPr>
          <a:xfrm>
            <a:off x="4876800" y="3121401"/>
            <a:ext cx="248192" cy="1052342"/>
          </a:xfrm>
          <a:prstGeom prst="leftBracket">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301B3502-57AF-FF4B-A2B8-BB3735B38E5F}"/>
              </a:ext>
            </a:extLst>
          </p:cNvPr>
          <p:cNvSpPr/>
          <p:nvPr/>
        </p:nvSpPr>
        <p:spPr>
          <a:xfrm>
            <a:off x="4908913" y="4281238"/>
            <a:ext cx="216079" cy="351722"/>
          </a:xfrm>
          <a:prstGeom prst="leftBracket">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3B16CE49-9337-0D41-9DBD-C82495E913C5}"/>
              </a:ext>
            </a:extLst>
          </p:cNvPr>
          <p:cNvSpPr/>
          <p:nvPr/>
        </p:nvSpPr>
        <p:spPr>
          <a:xfrm>
            <a:off x="4837065" y="5424238"/>
            <a:ext cx="216079" cy="351722"/>
          </a:xfrm>
          <a:prstGeom prst="leftBracket">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846924B-7794-9345-84F6-14C4286A20E0}"/>
              </a:ext>
            </a:extLst>
          </p:cNvPr>
          <p:cNvCxnSpPr>
            <a:cxnSpLocks/>
          </p:cNvCxnSpPr>
          <p:nvPr/>
        </p:nvCxnSpPr>
        <p:spPr>
          <a:xfrm>
            <a:off x="2545077" y="4777139"/>
            <a:ext cx="2181498" cy="8229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19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Getting help - within R studio </a:t>
            </a:r>
          </a:p>
        </p:txBody>
      </p:sp>
      <p:sp>
        <p:nvSpPr>
          <p:cNvPr id="3" name="Content Placeholder 2">
            <a:extLst>
              <a:ext uri="{FF2B5EF4-FFF2-40B4-BE49-F238E27FC236}">
                <a16:creationId xmlns:a16="http://schemas.microsoft.com/office/drawing/2014/main" id="{260F1C27-294E-8E47-AC6E-116F53FB1CCE}"/>
              </a:ext>
            </a:extLst>
          </p:cNvPr>
          <p:cNvSpPr>
            <a:spLocks noGrp="1"/>
          </p:cNvSpPr>
          <p:nvPr>
            <p:ph idx="1"/>
          </p:nvPr>
        </p:nvSpPr>
        <p:spPr>
          <a:xfrm>
            <a:off x="674913" y="1416154"/>
            <a:ext cx="7451655" cy="5076722"/>
          </a:xfrm>
        </p:spPr>
        <p:txBody>
          <a:bodyPr>
            <a:normAutofit/>
          </a:bodyPr>
          <a:lstStyle/>
          <a:p>
            <a:r>
              <a:rPr lang="en-US" sz="1800" dirty="0">
                <a:solidFill>
                  <a:schemeClr val="tx1">
                    <a:lumMod val="75000"/>
                    <a:lumOff val="25000"/>
                  </a:schemeClr>
                </a:solidFill>
                <a:latin typeface="Avenir Book" panose="02000503020000020003" pitchFamily="2" charset="0"/>
              </a:rPr>
              <a:t>Help command</a:t>
            </a:r>
          </a:p>
          <a:p>
            <a:pPr lvl="1">
              <a:lnSpc>
                <a:spcPct val="150000"/>
              </a:lnSpc>
            </a:pPr>
            <a:r>
              <a:rPr lang="en-US" sz="1800" dirty="0">
                <a:solidFill>
                  <a:schemeClr val="tx1">
                    <a:lumMod val="75000"/>
                    <a:lumOff val="25000"/>
                  </a:schemeClr>
                </a:solidFill>
                <a:latin typeface="Avenir Book" panose="02000503020000020003" pitchFamily="2" charset="0"/>
              </a:rPr>
              <a:t>R studio has two ways to pull documentation of a function </a:t>
            </a:r>
          </a:p>
          <a:p>
            <a:pPr lvl="2">
              <a:lnSpc>
                <a:spcPct val="150000"/>
              </a:lnSpc>
            </a:pPr>
            <a:r>
              <a:rPr lang="en-US" sz="1600" i="1" dirty="0">
                <a:solidFill>
                  <a:schemeClr val="tx1">
                    <a:lumMod val="75000"/>
                    <a:lumOff val="25000"/>
                  </a:schemeClr>
                </a:solidFill>
                <a:latin typeface="Avenir Book" panose="02000503020000020003" pitchFamily="2" charset="0"/>
              </a:rPr>
              <a:t>help(</a:t>
            </a:r>
            <a:r>
              <a:rPr lang="en-US" sz="1600" i="1" dirty="0" err="1">
                <a:solidFill>
                  <a:schemeClr val="tx1">
                    <a:lumMod val="75000"/>
                    <a:lumOff val="25000"/>
                  </a:schemeClr>
                </a:solidFill>
                <a:latin typeface="Avenir Book" panose="02000503020000020003" pitchFamily="2" charset="0"/>
              </a:rPr>
              <a:t>name_of_the_function</a:t>
            </a:r>
            <a:r>
              <a:rPr lang="en-US" sz="1600" i="1" dirty="0">
                <a:solidFill>
                  <a:schemeClr val="tx1">
                    <a:lumMod val="75000"/>
                    <a:lumOff val="25000"/>
                  </a:schemeClr>
                </a:solidFill>
                <a:latin typeface="Avenir Book" panose="02000503020000020003" pitchFamily="2" charset="0"/>
              </a:rPr>
              <a:t>)</a:t>
            </a:r>
          </a:p>
          <a:p>
            <a:pPr lvl="3">
              <a:lnSpc>
                <a:spcPct val="150000"/>
              </a:lnSpc>
            </a:pPr>
            <a:r>
              <a:rPr lang="en-US" sz="1600" i="1" dirty="0">
                <a:solidFill>
                  <a:schemeClr val="tx1">
                    <a:lumMod val="75000"/>
                    <a:lumOff val="25000"/>
                  </a:schemeClr>
                </a:solidFill>
                <a:latin typeface="Avenir Book" panose="02000503020000020003" pitchFamily="2" charset="0"/>
              </a:rPr>
              <a:t>help(mean)</a:t>
            </a:r>
          </a:p>
          <a:p>
            <a:pPr lvl="2">
              <a:lnSpc>
                <a:spcPct val="150000"/>
              </a:lnSpc>
            </a:pPr>
            <a:r>
              <a:rPr lang="en-US" sz="1600" i="1" dirty="0">
                <a:solidFill>
                  <a:schemeClr val="tx1">
                    <a:lumMod val="75000"/>
                    <a:lumOff val="25000"/>
                  </a:schemeClr>
                </a:solidFill>
                <a:latin typeface="Avenir Book" panose="02000503020000020003" pitchFamily="2" charset="0"/>
              </a:rPr>
              <a:t>?</a:t>
            </a:r>
            <a:r>
              <a:rPr lang="en-US" sz="1600" i="1" dirty="0" err="1">
                <a:solidFill>
                  <a:schemeClr val="tx1">
                    <a:lumMod val="75000"/>
                    <a:lumOff val="25000"/>
                  </a:schemeClr>
                </a:solidFill>
                <a:latin typeface="Avenir Book" panose="02000503020000020003" pitchFamily="2" charset="0"/>
              </a:rPr>
              <a:t>name_of_the_function</a:t>
            </a:r>
            <a:endParaRPr lang="en-US" sz="1600" i="1" dirty="0">
              <a:solidFill>
                <a:schemeClr val="tx1">
                  <a:lumMod val="75000"/>
                  <a:lumOff val="25000"/>
                </a:schemeClr>
              </a:solidFill>
              <a:latin typeface="Avenir Book" panose="02000503020000020003" pitchFamily="2" charset="0"/>
            </a:endParaRPr>
          </a:p>
          <a:p>
            <a:pPr lvl="3">
              <a:lnSpc>
                <a:spcPct val="150000"/>
              </a:lnSpc>
            </a:pPr>
            <a:r>
              <a:rPr lang="en-US" sz="1600" i="1" dirty="0">
                <a:solidFill>
                  <a:schemeClr val="tx1">
                    <a:lumMod val="75000"/>
                    <a:lumOff val="25000"/>
                  </a:schemeClr>
                </a:solidFill>
                <a:latin typeface="Avenir Book" panose="02000503020000020003" pitchFamily="2" charset="0"/>
              </a:rPr>
              <a:t>?mean</a:t>
            </a:r>
            <a:endParaRPr lang="en-US" sz="1600" dirty="0">
              <a:solidFill>
                <a:schemeClr val="tx1">
                  <a:lumMod val="75000"/>
                  <a:lumOff val="25000"/>
                </a:schemeClr>
              </a:solidFill>
              <a:latin typeface="Avenir Book" panose="02000503020000020003" pitchFamily="2" charset="0"/>
            </a:endParaRPr>
          </a:p>
          <a:p>
            <a:r>
              <a:rPr lang="en-US" sz="1800" dirty="0">
                <a:solidFill>
                  <a:schemeClr val="tx1">
                    <a:lumMod val="75000"/>
                    <a:lumOff val="25000"/>
                  </a:schemeClr>
                </a:solidFill>
                <a:latin typeface="Avenir Book" panose="02000503020000020003" pitchFamily="2" charset="0"/>
              </a:rPr>
              <a:t>Vignettes </a:t>
            </a:r>
          </a:p>
          <a:p>
            <a:pPr lvl="2">
              <a:lnSpc>
                <a:spcPct val="160000"/>
              </a:lnSpc>
            </a:pPr>
            <a:r>
              <a:rPr lang="en-US" sz="1800" dirty="0">
                <a:solidFill>
                  <a:schemeClr val="tx1">
                    <a:lumMod val="75000"/>
                    <a:lumOff val="25000"/>
                  </a:schemeClr>
                </a:solidFill>
                <a:latin typeface="Avenir Book" panose="02000503020000020003" pitchFamily="2" charset="0"/>
              </a:rPr>
              <a:t>Vignettes are how-to guides with examples </a:t>
            </a:r>
          </a:p>
          <a:p>
            <a:pPr lvl="3">
              <a:lnSpc>
                <a:spcPct val="160000"/>
              </a:lnSpc>
            </a:pPr>
            <a:r>
              <a:rPr lang="en-US" sz="1600" i="1" dirty="0">
                <a:solidFill>
                  <a:schemeClr val="tx1">
                    <a:lumMod val="75000"/>
                    <a:lumOff val="25000"/>
                  </a:schemeClr>
                </a:solidFill>
                <a:latin typeface="Avenir Book" panose="02000503020000020003" pitchFamily="2" charset="0"/>
              </a:rPr>
              <a:t>vignette( ) - </a:t>
            </a:r>
            <a:r>
              <a:rPr lang="en-US" sz="1600" dirty="0">
                <a:solidFill>
                  <a:schemeClr val="tx1">
                    <a:lumMod val="75000"/>
                    <a:lumOff val="25000"/>
                  </a:schemeClr>
                </a:solidFill>
                <a:latin typeface="Avenir Book" panose="02000503020000020003" pitchFamily="2" charset="0"/>
              </a:rPr>
              <a:t>to get a list of all available vignettes in your R studio </a:t>
            </a:r>
          </a:p>
          <a:p>
            <a:pPr lvl="3">
              <a:lnSpc>
                <a:spcPct val="160000"/>
              </a:lnSpc>
            </a:pPr>
            <a:r>
              <a:rPr lang="en-US" sz="1600" i="1" dirty="0" err="1">
                <a:solidFill>
                  <a:schemeClr val="tx1">
                    <a:lumMod val="75000"/>
                    <a:lumOff val="25000"/>
                  </a:schemeClr>
                </a:solidFill>
                <a:latin typeface="Avenir Book" panose="02000503020000020003" pitchFamily="2" charset="0"/>
              </a:rPr>
              <a:t>browseVignettes</a:t>
            </a:r>
            <a:r>
              <a:rPr lang="en-US" sz="1600" i="1" dirty="0">
                <a:solidFill>
                  <a:schemeClr val="tx1">
                    <a:lumMod val="75000"/>
                    <a:lumOff val="25000"/>
                  </a:schemeClr>
                </a:solidFill>
                <a:latin typeface="Avenir Book" panose="02000503020000020003" pitchFamily="2" charset="0"/>
              </a:rPr>
              <a:t>( ) – </a:t>
            </a:r>
            <a:r>
              <a:rPr lang="en-US" sz="1600" dirty="0">
                <a:solidFill>
                  <a:schemeClr val="tx1">
                    <a:lumMod val="75000"/>
                    <a:lumOff val="25000"/>
                  </a:schemeClr>
                </a:solidFill>
                <a:latin typeface="Avenir Book" panose="02000503020000020003" pitchFamily="2" charset="0"/>
              </a:rPr>
              <a:t>to see the vignettes for a specific package (if available)</a:t>
            </a:r>
            <a:endParaRPr lang="en-US" sz="1600" i="1" dirty="0">
              <a:solidFill>
                <a:schemeClr val="tx1">
                  <a:lumMod val="75000"/>
                  <a:lumOff val="25000"/>
                </a:schemeClr>
              </a:solidFill>
              <a:latin typeface="Avenir Book" panose="02000503020000020003" pitchFamily="2" charset="0"/>
            </a:endParaRPr>
          </a:p>
        </p:txBody>
      </p:sp>
      <p:pic>
        <p:nvPicPr>
          <p:cNvPr id="5" name="Picture 4" descr="Graphical user interface, application&#10;&#10;Description automatically generated">
            <a:extLst>
              <a:ext uri="{FF2B5EF4-FFF2-40B4-BE49-F238E27FC236}">
                <a16:creationId xmlns:a16="http://schemas.microsoft.com/office/drawing/2014/main" id="{2A290126-BEEE-DA4E-B672-BF6422432B99}"/>
              </a:ext>
            </a:extLst>
          </p:cNvPr>
          <p:cNvPicPr>
            <a:picLocks noChangeAspect="1"/>
          </p:cNvPicPr>
          <p:nvPr/>
        </p:nvPicPr>
        <p:blipFill>
          <a:blip r:embed="rId3"/>
          <a:stretch>
            <a:fillRect/>
          </a:stretch>
        </p:blipFill>
        <p:spPr>
          <a:xfrm>
            <a:off x="6499323" y="2222464"/>
            <a:ext cx="5378450" cy="2044700"/>
          </a:xfrm>
          <a:prstGeom prst="rect">
            <a:avLst/>
          </a:prstGeom>
        </p:spPr>
      </p:pic>
    </p:spTree>
    <p:extLst>
      <p:ext uri="{BB962C8B-B14F-4D97-AF65-F5344CB8AC3E}">
        <p14:creationId xmlns:p14="http://schemas.microsoft.com/office/powerpoint/2010/main" val="267833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What are packages and functions in R?</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sp>
        <p:nvSpPr>
          <p:cNvPr id="5" name="Content Placeholder 2">
            <a:extLst>
              <a:ext uri="{FF2B5EF4-FFF2-40B4-BE49-F238E27FC236}">
                <a16:creationId xmlns:a16="http://schemas.microsoft.com/office/drawing/2014/main" id="{6EDFB7C1-3ABA-984E-AF37-BD0B8C9D2478}"/>
              </a:ext>
            </a:extLst>
          </p:cNvPr>
          <p:cNvSpPr txBox="1">
            <a:spLocks/>
          </p:cNvSpPr>
          <p:nvPr/>
        </p:nvSpPr>
        <p:spPr>
          <a:xfrm>
            <a:off x="979714" y="22447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75000"/>
                    <a:lumOff val="25000"/>
                  </a:schemeClr>
                </a:solidFill>
                <a:latin typeface="Avenir Book" panose="02000503020000020003" pitchFamily="2" charset="0"/>
              </a:rPr>
              <a:t>Base R </a:t>
            </a:r>
          </a:p>
          <a:p>
            <a:pPr lvl="1"/>
            <a:r>
              <a:rPr lang="en-US" sz="1600" dirty="0">
                <a:solidFill>
                  <a:schemeClr val="tx1">
                    <a:lumMod val="75000"/>
                    <a:lumOff val="25000"/>
                  </a:schemeClr>
                </a:solidFill>
                <a:latin typeface="Avenir Book" panose="02000503020000020003" pitchFamily="2" charset="0"/>
              </a:rPr>
              <a:t>built in functions in R </a:t>
            </a:r>
          </a:p>
          <a:p>
            <a:r>
              <a:rPr lang="en-US" sz="2000" dirty="0">
                <a:solidFill>
                  <a:schemeClr val="tx1">
                    <a:lumMod val="75000"/>
                    <a:lumOff val="25000"/>
                  </a:schemeClr>
                </a:solidFill>
                <a:latin typeface="Avenir Book" panose="02000503020000020003" pitchFamily="2" charset="0"/>
              </a:rPr>
              <a:t>Packages extend the functionality of R </a:t>
            </a:r>
          </a:p>
          <a:p>
            <a:pPr lvl="1"/>
            <a:r>
              <a:rPr lang="en-US" sz="1600" dirty="0">
                <a:solidFill>
                  <a:schemeClr val="tx1">
                    <a:lumMod val="75000"/>
                    <a:lumOff val="25000"/>
                  </a:schemeClr>
                </a:solidFill>
                <a:latin typeface="Avenir Book" panose="02000503020000020003" pitchFamily="2" charset="0"/>
              </a:rPr>
              <a:t>Users package libraries of functions they developed and make it available  </a:t>
            </a:r>
          </a:p>
          <a:p>
            <a:pPr lvl="1"/>
            <a:r>
              <a:rPr lang="en-US" sz="1600" dirty="0">
                <a:solidFill>
                  <a:schemeClr val="tx1">
                    <a:lumMod val="75000"/>
                    <a:lumOff val="25000"/>
                  </a:schemeClr>
                </a:solidFill>
                <a:latin typeface="Avenir Book" panose="02000503020000020003" pitchFamily="2" charset="0"/>
              </a:rPr>
              <a:t>Functions let us do very specific types of analyses</a:t>
            </a:r>
          </a:p>
          <a:p>
            <a:r>
              <a:rPr lang="en-US" sz="2000" dirty="0">
                <a:solidFill>
                  <a:schemeClr val="tx1">
                    <a:lumMod val="75000"/>
                    <a:lumOff val="25000"/>
                  </a:schemeClr>
                </a:solidFill>
                <a:latin typeface="Avenir Book" panose="02000503020000020003" pitchFamily="2" charset="0"/>
              </a:rPr>
              <a:t>Packages need installation	</a:t>
            </a:r>
          </a:p>
          <a:p>
            <a:pPr lvl="1"/>
            <a:r>
              <a:rPr lang="en-US" sz="1600" i="1" dirty="0" err="1">
                <a:solidFill>
                  <a:schemeClr val="tx1">
                    <a:lumMod val="75000"/>
                    <a:lumOff val="25000"/>
                  </a:schemeClr>
                </a:solidFill>
                <a:latin typeface="Avenir Book" panose="02000503020000020003" pitchFamily="2" charset="0"/>
              </a:rPr>
              <a:t>install.packages</a:t>
            </a:r>
            <a:r>
              <a:rPr lang="en-US" sz="1600" i="1" dirty="0">
                <a:solidFill>
                  <a:schemeClr val="tx1">
                    <a:lumMod val="75000"/>
                    <a:lumOff val="25000"/>
                  </a:schemeClr>
                </a:solidFill>
                <a:latin typeface="Avenir Book" panose="02000503020000020003" pitchFamily="2" charset="0"/>
              </a:rPr>
              <a:t>()</a:t>
            </a:r>
          </a:p>
          <a:p>
            <a:r>
              <a:rPr lang="en-US" sz="2000" dirty="0">
                <a:solidFill>
                  <a:schemeClr val="tx1">
                    <a:lumMod val="75000"/>
                    <a:lumOff val="25000"/>
                  </a:schemeClr>
                </a:solidFill>
                <a:latin typeface="Avenir Book" panose="02000503020000020003" pitchFamily="2" charset="0"/>
              </a:rPr>
              <a:t>loading libraries (attach it to your session)</a:t>
            </a:r>
          </a:p>
          <a:p>
            <a:pPr lvl="1"/>
            <a:r>
              <a:rPr lang="en-US" sz="1600" i="1" dirty="0">
                <a:solidFill>
                  <a:schemeClr val="tx1">
                    <a:lumMod val="75000"/>
                    <a:lumOff val="25000"/>
                  </a:schemeClr>
                </a:solidFill>
                <a:latin typeface="Avenir Book" panose="02000503020000020003" pitchFamily="2" charset="0"/>
              </a:rPr>
              <a:t>library()</a:t>
            </a:r>
          </a:p>
          <a:p>
            <a:endParaRPr lang="en-US" sz="2000" i="1" dirty="0">
              <a:solidFill>
                <a:schemeClr val="tx1">
                  <a:lumMod val="75000"/>
                  <a:lumOff val="25000"/>
                </a:schemeClr>
              </a:solidFill>
              <a:latin typeface="Avenir Book" panose="02000503020000020003" pitchFamily="2" charset="0"/>
            </a:endParaRPr>
          </a:p>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spTree>
    <p:extLst>
      <p:ext uri="{BB962C8B-B14F-4D97-AF65-F5344CB8AC3E}">
        <p14:creationId xmlns:p14="http://schemas.microsoft.com/office/powerpoint/2010/main" val="1807987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Base R </a:t>
            </a:r>
            <a:r>
              <a:rPr lang="en-US" sz="4000" dirty="0" err="1">
                <a:solidFill>
                  <a:schemeClr val="accent5">
                    <a:lumMod val="50000"/>
                  </a:schemeClr>
                </a:solidFill>
                <a:latin typeface="Avenir Book" panose="02000503020000020003" pitchFamily="2" charset="0"/>
              </a:rPr>
              <a:t>cheatsheet</a:t>
            </a:r>
            <a:r>
              <a:rPr lang="en-US" sz="4000" dirty="0">
                <a:solidFill>
                  <a:schemeClr val="accent5">
                    <a:lumMod val="50000"/>
                  </a:schemeClr>
                </a:solidFill>
                <a:latin typeface="Avenir Book" panose="02000503020000020003" pitchFamily="2" charset="0"/>
              </a:rPr>
              <a:t> </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pic>
        <p:nvPicPr>
          <p:cNvPr id="6" name="Picture 5" descr="Graphical user interface, application&#10;&#10;Description automatically generated">
            <a:extLst>
              <a:ext uri="{FF2B5EF4-FFF2-40B4-BE49-F238E27FC236}">
                <a16:creationId xmlns:a16="http://schemas.microsoft.com/office/drawing/2014/main" id="{DEAEF560-18C3-B44B-B6BC-66709334E91E}"/>
              </a:ext>
            </a:extLst>
          </p:cNvPr>
          <p:cNvPicPr>
            <a:picLocks noChangeAspect="1"/>
          </p:cNvPicPr>
          <p:nvPr/>
        </p:nvPicPr>
        <p:blipFill>
          <a:blip r:embed="rId3"/>
          <a:stretch>
            <a:fillRect/>
          </a:stretch>
        </p:blipFill>
        <p:spPr>
          <a:xfrm>
            <a:off x="655320" y="1446848"/>
            <a:ext cx="9722085" cy="4660677"/>
          </a:xfrm>
          <a:prstGeom prst="rect">
            <a:avLst/>
          </a:prstGeom>
        </p:spPr>
      </p:pic>
      <p:sp>
        <p:nvSpPr>
          <p:cNvPr id="7" name="Rectangle 6">
            <a:extLst>
              <a:ext uri="{FF2B5EF4-FFF2-40B4-BE49-F238E27FC236}">
                <a16:creationId xmlns:a16="http://schemas.microsoft.com/office/drawing/2014/main" id="{94FDAB15-45CD-A940-84C3-55661C2A0321}"/>
              </a:ext>
            </a:extLst>
          </p:cNvPr>
          <p:cNvSpPr/>
          <p:nvPr/>
        </p:nvSpPr>
        <p:spPr>
          <a:xfrm>
            <a:off x="655320" y="6308209"/>
            <a:ext cx="7284720" cy="369332"/>
          </a:xfrm>
          <a:prstGeom prst="rect">
            <a:avLst/>
          </a:prstGeom>
        </p:spPr>
        <p:txBody>
          <a:bodyPr wrap="square">
            <a:spAutoFit/>
          </a:bodyPr>
          <a:lstStyle/>
          <a:p>
            <a:r>
              <a:rPr lang="en-US" dirty="0"/>
              <a:t>https://</a:t>
            </a:r>
            <a:r>
              <a:rPr lang="en-US" dirty="0" err="1"/>
              <a:t>iqss.github.io</a:t>
            </a:r>
            <a:r>
              <a:rPr lang="en-US" dirty="0"/>
              <a:t>/</a:t>
            </a:r>
            <a:r>
              <a:rPr lang="en-US" dirty="0" err="1"/>
              <a:t>dss</a:t>
            </a:r>
            <a:r>
              <a:rPr lang="en-US" dirty="0"/>
              <a:t>-workshops/R/</a:t>
            </a:r>
            <a:r>
              <a:rPr lang="en-US" dirty="0" err="1"/>
              <a:t>Rintro</a:t>
            </a:r>
            <a:r>
              <a:rPr lang="en-US" dirty="0"/>
              <a:t>/base-r-cheat-</a:t>
            </a:r>
            <a:r>
              <a:rPr lang="en-US" dirty="0" err="1"/>
              <a:t>sheet.pdf</a:t>
            </a:r>
            <a:endParaRPr lang="en-US" dirty="0"/>
          </a:p>
        </p:txBody>
      </p:sp>
    </p:spTree>
    <p:extLst>
      <p:ext uri="{BB962C8B-B14F-4D97-AF65-F5344CB8AC3E}">
        <p14:creationId xmlns:p14="http://schemas.microsoft.com/office/powerpoint/2010/main" val="2631276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Trainee ‘Omics Group</a:t>
            </a:r>
          </a:p>
        </p:txBody>
      </p:sp>
      <p:sp>
        <p:nvSpPr>
          <p:cNvPr id="3" name="Content Placeholder 2">
            <a:extLst>
              <a:ext uri="{FF2B5EF4-FFF2-40B4-BE49-F238E27FC236}">
                <a16:creationId xmlns:a16="http://schemas.microsoft.com/office/drawing/2014/main" id="{260F1C27-294E-8E47-AC6E-116F53FB1CCE}"/>
              </a:ext>
            </a:extLst>
          </p:cNvPr>
          <p:cNvSpPr>
            <a:spLocks noGrp="1"/>
          </p:cNvSpPr>
          <p:nvPr>
            <p:ph idx="1"/>
          </p:nvPr>
        </p:nvSpPr>
        <p:spPr>
          <a:xfrm>
            <a:off x="674914" y="1939925"/>
            <a:ext cx="10515600" cy="4351338"/>
          </a:xfrm>
        </p:spPr>
        <p:txBody>
          <a:bodyPr>
            <a:normAutofit/>
          </a:bodyPr>
          <a:lstStyle/>
          <a:p>
            <a:pPr>
              <a:lnSpc>
                <a:spcPct val="150000"/>
              </a:lnSpc>
            </a:pPr>
            <a:r>
              <a:rPr lang="en-US" sz="2000" dirty="0">
                <a:solidFill>
                  <a:schemeClr val="tx1">
                    <a:lumMod val="75000"/>
                    <a:lumOff val="25000"/>
                  </a:schemeClr>
                </a:solidFill>
                <a:latin typeface="Avenir Book" panose="02000503020000020003" pitchFamily="2" charset="0"/>
              </a:rPr>
              <a:t>Website: </a:t>
            </a:r>
            <a:r>
              <a:rPr lang="en-US" sz="2000" dirty="0">
                <a:solidFill>
                  <a:schemeClr val="tx1">
                    <a:lumMod val="75000"/>
                    <a:lumOff val="25000"/>
                  </a:schemeClr>
                </a:solidFill>
                <a:latin typeface="Avenir Book" panose="02000503020000020003" pitchFamily="2" charset="0"/>
                <a:hlinkClick r:id="rId3"/>
              </a:rPr>
              <a:t>www.bcchr.ca/tog</a:t>
            </a:r>
            <a:r>
              <a:rPr lang="en-US" sz="2000" dirty="0">
                <a:solidFill>
                  <a:schemeClr val="tx1">
                    <a:lumMod val="75000"/>
                    <a:lumOff val="25000"/>
                  </a:schemeClr>
                </a:solidFill>
                <a:latin typeface="Avenir Book" panose="02000503020000020003" pitchFamily="2" charset="0"/>
              </a:rPr>
              <a:t> </a:t>
            </a:r>
          </a:p>
          <a:p>
            <a:pPr>
              <a:lnSpc>
                <a:spcPct val="150000"/>
              </a:lnSpc>
            </a:pPr>
            <a:r>
              <a:rPr lang="en-US" sz="2000" dirty="0">
                <a:solidFill>
                  <a:schemeClr val="tx1">
                    <a:lumMod val="75000"/>
                    <a:lumOff val="25000"/>
                  </a:schemeClr>
                </a:solidFill>
                <a:latin typeface="Avenir Book" panose="02000503020000020003" pitchFamily="2" charset="0"/>
              </a:rPr>
              <a:t>Slack channel: </a:t>
            </a:r>
            <a:r>
              <a:rPr lang="en-US" sz="2000" dirty="0" err="1">
                <a:solidFill>
                  <a:schemeClr val="tx1">
                    <a:lumMod val="75000"/>
                    <a:lumOff val="25000"/>
                  </a:schemeClr>
                </a:solidFill>
                <a:latin typeface="Avenir Book" panose="02000503020000020003" pitchFamily="2" charset="0"/>
              </a:rPr>
              <a:t>togorg.slack.com</a:t>
            </a:r>
            <a:r>
              <a:rPr lang="en-US" sz="2000" dirty="0">
                <a:solidFill>
                  <a:schemeClr val="tx1">
                    <a:lumMod val="75000"/>
                    <a:lumOff val="25000"/>
                  </a:schemeClr>
                </a:solidFill>
                <a:latin typeface="Avenir Book" panose="02000503020000020003" pitchFamily="2" charset="0"/>
              </a:rPr>
              <a:t> </a:t>
            </a:r>
          </a:p>
          <a:p>
            <a:pPr>
              <a:lnSpc>
                <a:spcPct val="150000"/>
              </a:lnSpc>
            </a:pPr>
            <a:r>
              <a:rPr lang="en-US" sz="2000" dirty="0">
                <a:solidFill>
                  <a:schemeClr val="tx1">
                    <a:lumMod val="75000"/>
                    <a:lumOff val="25000"/>
                  </a:schemeClr>
                </a:solidFill>
                <a:latin typeface="Avenir Book" panose="02000503020000020003" pitchFamily="2" charset="0"/>
              </a:rPr>
              <a:t>Mailing list: email </a:t>
            </a:r>
            <a:r>
              <a:rPr lang="en-US" sz="2000" dirty="0">
                <a:solidFill>
                  <a:schemeClr val="tx1">
                    <a:lumMod val="75000"/>
                    <a:lumOff val="25000"/>
                  </a:schemeClr>
                </a:solidFill>
                <a:latin typeface="Avenir Book" panose="02000503020000020003" pitchFamily="2" charset="0"/>
                <a:hlinkClick r:id="rId4"/>
              </a:rPr>
              <a:t>sympa@list.bcchr.ca</a:t>
            </a:r>
            <a:r>
              <a:rPr lang="en-US" sz="2000" dirty="0">
                <a:solidFill>
                  <a:schemeClr val="tx1">
                    <a:lumMod val="75000"/>
                    <a:lumOff val="25000"/>
                  </a:schemeClr>
                </a:solidFill>
                <a:latin typeface="Avenir Book" panose="02000503020000020003" pitchFamily="2" charset="0"/>
              </a:rPr>
              <a:t> with the subject: </a:t>
            </a:r>
          </a:p>
          <a:p>
            <a:pPr marL="0" indent="0">
              <a:lnSpc>
                <a:spcPct val="150000"/>
              </a:lnSpc>
              <a:buNone/>
            </a:pPr>
            <a:r>
              <a:rPr lang="en-US" sz="2000" i="1" dirty="0">
                <a:solidFill>
                  <a:schemeClr val="tx1">
                    <a:lumMod val="75000"/>
                    <a:lumOff val="25000"/>
                  </a:schemeClr>
                </a:solidFill>
                <a:latin typeface="Avenir Book" panose="02000503020000020003" pitchFamily="2" charset="0"/>
              </a:rPr>
              <a:t>	subscribe trainee </a:t>
            </a:r>
            <a:r>
              <a:rPr lang="en-US" sz="2000" i="1" dirty="0" err="1">
                <a:solidFill>
                  <a:schemeClr val="tx1">
                    <a:lumMod val="75000"/>
                    <a:lumOff val="25000"/>
                  </a:schemeClr>
                </a:solidFill>
                <a:latin typeface="Avenir Book" panose="02000503020000020003" pitchFamily="2" charset="0"/>
              </a:rPr>
              <a:t>omics_group</a:t>
            </a:r>
            <a:r>
              <a:rPr lang="en-US" sz="2000" i="1" dirty="0">
                <a:solidFill>
                  <a:schemeClr val="tx1">
                    <a:lumMod val="75000"/>
                    <a:lumOff val="25000"/>
                  </a:schemeClr>
                </a:solidFill>
                <a:latin typeface="Avenir Book" panose="02000503020000020003" pitchFamily="2" charset="0"/>
              </a:rPr>
              <a:t> </a:t>
            </a:r>
            <a:r>
              <a:rPr lang="en-US" sz="2000" i="1" dirty="0" err="1">
                <a:solidFill>
                  <a:schemeClr val="tx1">
                    <a:lumMod val="75000"/>
                    <a:lumOff val="25000"/>
                  </a:schemeClr>
                </a:solidFill>
                <a:latin typeface="Avenir Book" panose="02000503020000020003" pitchFamily="2" charset="0"/>
              </a:rPr>
              <a:t>yourFirstName</a:t>
            </a:r>
            <a:r>
              <a:rPr lang="en-US" sz="2000" i="1" dirty="0">
                <a:solidFill>
                  <a:schemeClr val="tx1">
                    <a:lumMod val="75000"/>
                    <a:lumOff val="25000"/>
                  </a:schemeClr>
                </a:solidFill>
                <a:latin typeface="Avenir Book" panose="02000503020000020003" pitchFamily="2" charset="0"/>
              </a:rPr>
              <a:t> </a:t>
            </a:r>
            <a:r>
              <a:rPr lang="en-US" sz="2000" i="1" dirty="0" err="1">
                <a:solidFill>
                  <a:schemeClr val="tx1">
                    <a:lumMod val="75000"/>
                    <a:lumOff val="25000"/>
                  </a:schemeClr>
                </a:solidFill>
                <a:latin typeface="Avenir Book" panose="02000503020000020003" pitchFamily="2" charset="0"/>
              </a:rPr>
              <a:t>yourLastName</a:t>
            </a:r>
            <a:endParaRPr lang="en-US" sz="2000" dirty="0">
              <a:solidFill>
                <a:schemeClr val="tx1">
                  <a:lumMod val="75000"/>
                  <a:lumOff val="25000"/>
                </a:schemeClr>
              </a:solidFill>
              <a:latin typeface="Avenir Book" panose="02000503020000020003" pitchFamily="2" charset="0"/>
            </a:endParaRPr>
          </a:p>
          <a:p>
            <a:pPr>
              <a:lnSpc>
                <a:spcPct val="150000"/>
              </a:lnSpc>
            </a:pPr>
            <a:endParaRPr lang="en-US" sz="2000" dirty="0">
              <a:solidFill>
                <a:schemeClr val="tx1">
                  <a:lumMod val="75000"/>
                  <a:lumOff val="25000"/>
                </a:schemeClr>
              </a:solidFill>
              <a:latin typeface="Avenir Book" panose="02000503020000020003" pitchFamily="2" charset="0"/>
            </a:endParaRPr>
          </a:p>
          <a:p>
            <a:pPr marL="457200" lvl="1" indent="0">
              <a:lnSpc>
                <a:spcPct val="150000"/>
              </a:lnSpc>
              <a:buNone/>
            </a:pPr>
            <a:endParaRPr lang="en-US" sz="1600" dirty="0">
              <a:solidFill>
                <a:schemeClr val="tx1">
                  <a:lumMod val="75000"/>
                  <a:lumOff val="25000"/>
                </a:schemeClr>
              </a:solidFill>
              <a:latin typeface="Avenir Book" panose="02000503020000020003" pitchFamily="2" charset="0"/>
            </a:endParaRPr>
          </a:p>
        </p:txBody>
      </p:sp>
    </p:spTree>
    <p:extLst>
      <p:ext uri="{BB962C8B-B14F-4D97-AF65-F5344CB8AC3E}">
        <p14:creationId xmlns:p14="http://schemas.microsoft.com/office/powerpoint/2010/main" val="3310602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Installing packages</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pic>
        <p:nvPicPr>
          <p:cNvPr id="6" name="Picture 5" descr="Graphical user interface, text&#10;&#10;Description automatically generated">
            <a:extLst>
              <a:ext uri="{FF2B5EF4-FFF2-40B4-BE49-F238E27FC236}">
                <a16:creationId xmlns:a16="http://schemas.microsoft.com/office/drawing/2014/main" id="{6659C411-C58E-414E-B97D-8CD997492958}"/>
              </a:ext>
            </a:extLst>
          </p:cNvPr>
          <p:cNvPicPr>
            <a:picLocks noChangeAspect="1"/>
          </p:cNvPicPr>
          <p:nvPr/>
        </p:nvPicPr>
        <p:blipFill>
          <a:blip r:embed="rId3"/>
          <a:stretch>
            <a:fillRect/>
          </a:stretch>
        </p:blipFill>
        <p:spPr>
          <a:xfrm>
            <a:off x="712470" y="1845310"/>
            <a:ext cx="10096500" cy="1917700"/>
          </a:xfrm>
          <a:prstGeom prst="rect">
            <a:avLst/>
          </a:prstGeom>
        </p:spPr>
      </p:pic>
      <p:pic>
        <p:nvPicPr>
          <p:cNvPr id="8" name="Picture 7">
            <a:extLst>
              <a:ext uri="{FF2B5EF4-FFF2-40B4-BE49-F238E27FC236}">
                <a16:creationId xmlns:a16="http://schemas.microsoft.com/office/drawing/2014/main" id="{797F5D2B-6961-7C47-AF55-64161CC255ED}"/>
              </a:ext>
            </a:extLst>
          </p:cNvPr>
          <p:cNvPicPr>
            <a:picLocks noChangeAspect="1"/>
          </p:cNvPicPr>
          <p:nvPr/>
        </p:nvPicPr>
        <p:blipFill>
          <a:blip r:embed="rId4"/>
          <a:stretch>
            <a:fillRect/>
          </a:stretch>
        </p:blipFill>
        <p:spPr>
          <a:xfrm>
            <a:off x="712470" y="4164647"/>
            <a:ext cx="10121900" cy="1206500"/>
          </a:xfrm>
          <a:prstGeom prst="rect">
            <a:avLst/>
          </a:prstGeom>
        </p:spPr>
      </p:pic>
    </p:spTree>
    <p:extLst>
      <p:ext uri="{BB962C8B-B14F-4D97-AF65-F5344CB8AC3E}">
        <p14:creationId xmlns:p14="http://schemas.microsoft.com/office/powerpoint/2010/main" val="2043374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CRAN, </a:t>
            </a:r>
            <a:r>
              <a:rPr lang="en-US" sz="4000" dirty="0" err="1">
                <a:solidFill>
                  <a:schemeClr val="accent5">
                    <a:lumMod val="50000"/>
                  </a:schemeClr>
                </a:solidFill>
                <a:latin typeface="Avenir Book" panose="02000503020000020003" pitchFamily="2" charset="0"/>
              </a:rPr>
              <a:t>Tidyverse</a:t>
            </a:r>
            <a:r>
              <a:rPr lang="en-US" sz="4000" dirty="0">
                <a:solidFill>
                  <a:schemeClr val="accent5">
                    <a:lumMod val="50000"/>
                  </a:schemeClr>
                </a:solidFill>
                <a:latin typeface="Avenir Book" panose="02000503020000020003" pitchFamily="2" charset="0"/>
              </a:rPr>
              <a:t>, Bioconductor, </a:t>
            </a:r>
          </a:p>
        </p:txBody>
      </p:sp>
      <p:pic>
        <p:nvPicPr>
          <p:cNvPr id="7" name="Picture 6" descr="Graphical user interface, website&#10;&#10;Description automatically generated">
            <a:extLst>
              <a:ext uri="{FF2B5EF4-FFF2-40B4-BE49-F238E27FC236}">
                <a16:creationId xmlns:a16="http://schemas.microsoft.com/office/drawing/2014/main" id="{56F5FA67-ABAA-5446-B39F-81A8768B98B3}"/>
              </a:ext>
            </a:extLst>
          </p:cNvPr>
          <p:cNvPicPr>
            <a:picLocks noChangeAspect="1"/>
          </p:cNvPicPr>
          <p:nvPr/>
        </p:nvPicPr>
        <p:blipFill rotWithShape="1">
          <a:blip r:embed="rId3"/>
          <a:srcRect l="1715" t="1973" r="9773" b="2539"/>
          <a:stretch/>
        </p:blipFill>
        <p:spPr>
          <a:xfrm>
            <a:off x="8136101" y="1650961"/>
            <a:ext cx="3888259" cy="2352397"/>
          </a:xfrm>
          <a:prstGeom prst="rect">
            <a:avLst/>
          </a:prstGeom>
        </p:spPr>
      </p:pic>
      <p:sp>
        <p:nvSpPr>
          <p:cNvPr id="8" name="Content Placeholder 2">
            <a:extLst>
              <a:ext uri="{FF2B5EF4-FFF2-40B4-BE49-F238E27FC236}">
                <a16:creationId xmlns:a16="http://schemas.microsoft.com/office/drawing/2014/main" id="{2C486B1B-B2F4-0E42-8193-CCF9291CED66}"/>
              </a:ext>
            </a:extLst>
          </p:cNvPr>
          <p:cNvSpPr>
            <a:spLocks noGrp="1"/>
          </p:cNvSpPr>
          <p:nvPr>
            <p:ph idx="1"/>
          </p:nvPr>
        </p:nvSpPr>
        <p:spPr>
          <a:xfrm>
            <a:off x="674914" y="1939925"/>
            <a:ext cx="7368207" cy="4351338"/>
          </a:xfrm>
        </p:spPr>
        <p:txBody>
          <a:bodyPr>
            <a:normAutofit lnSpcReduction="10000"/>
          </a:bodyPr>
          <a:lstStyle/>
          <a:p>
            <a:pPr>
              <a:lnSpc>
                <a:spcPct val="150000"/>
              </a:lnSpc>
            </a:pPr>
            <a:r>
              <a:rPr lang="en-US" sz="2000" dirty="0">
                <a:solidFill>
                  <a:schemeClr val="tx1">
                    <a:lumMod val="75000"/>
                    <a:lumOff val="25000"/>
                  </a:schemeClr>
                </a:solidFill>
                <a:latin typeface="Avenir Book" panose="02000503020000020003" pitchFamily="2" charset="0"/>
              </a:rPr>
              <a:t>Comprehensive R archive network (CRAN)</a:t>
            </a:r>
            <a:endParaRPr lang="en-US" sz="1600" dirty="0">
              <a:solidFill>
                <a:schemeClr val="tx1">
                  <a:lumMod val="75000"/>
                  <a:lumOff val="25000"/>
                </a:schemeClr>
              </a:solidFill>
              <a:latin typeface="Avenir Book" panose="02000503020000020003" pitchFamily="2" charset="0"/>
            </a:endParaRPr>
          </a:p>
          <a:p>
            <a:pPr lvl="1">
              <a:lnSpc>
                <a:spcPct val="150000"/>
              </a:lnSpc>
            </a:pPr>
            <a:r>
              <a:rPr lang="en-US" sz="1800" dirty="0">
                <a:solidFill>
                  <a:schemeClr val="tx1">
                    <a:lumMod val="75000"/>
                    <a:lumOff val="25000"/>
                  </a:schemeClr>
                </a:solidFill>
                <a:latin typeface="Avenir Book" panose="02000503020000020003" pitchFamily="2" charset="0"/>
              </a:rPr>
              <a:t>Main repository for R packages </a:t>
            </a:r>
          </a:p>
          <a:p>
            <a:r>
              <a:rPr lang="en-US" sz="2000" dirty="0">
                <a:solidFill>
                  <a:schemeClr val="tx1">
                    <a:lumMod val="75000"/>
                    <a:lumOff val="25000"/>
                  </a:schemeClr>
                </a:solidFill>
                <a:latin typeface="Avenir Book" panose="02000503020000020003" pitchFamily="2" charset="0"/>
              </a:rPr>
              <a:t>Bioconductor </a:t>
            </a:r>
          </a:p>
          <a:p>
            <a:pPr lvl="1">
              <a:lnSpc>
                <a:spcPct val="150000"/>
              </a:lnSpc>
            </a:pPr>
            <a:r>
              <a:rPr lang="en-US" sz="1800" dirty="0">
                <a:solidFill>
                  <a:schemeClr val="tx1">
                    <a:lumMod val="75000"/>
                    <a:lumOff val="25000"/>
                  </a:schemeClr>
                </a:solidFill>
                <a:latin typeface="Avenir Book" panose="02000503020000020003" pitchFamily="2" charset="0"/>
              </a:rPr>
              <a:t>Repository for packages develop in R for bioinformatics analysis</a:t>
            </a:r>
          </a:p>
          <a:p>
            <a:pPr lvl="1">
              <a:lnSpc>
                <a:spcPct val="150000"/>
              </a:lnSpc>
            </a:pPr>
            <a:r>
              <a:rPr lang="en-US" sz="1800" dirty="0">
                <a:solidFill>
                  <a:schemeClr val="tx1">
                    <a:lumMod val="75000"/>
                    <a:lumOff val="25000"/>
                  </a:schemeClr>
                </a:solidFill>
                <a:latin typeface="Avenir Book" panose="02000503020000020003" pitchFamily="2" charset="0"/>
              </a:rPr>
              <a:t>Bioconductor (Version 3.6) consists of 1477 software packages</a:t>
            </a:r>
          </a:p>
          <a:p>
            <a:pPr>
              <a:lnSpc>
                <a:spcPct val="150000"/>
              </a:lnSpc>
            </a:pPr>
            <a:r>
              <a:rPr lang="en-US" sz="2200" dirty="0" err="1">
                <a:solidFill>
                  <a:schemeClr val="tx1">
                    <a:lumMod val="75000"/>
                    <a:lumOff val="25000"/>
                  </a:schemeClr>
                </a:solidFill>
                <a:latin typeface="Avenir Book" panose="02000503020000020003" pitchFamily="2" charset="0"/>
              </a:rPr>
              <a:t>Tidyverse</a:t>
            </a:r>
            <a:endParaRPr lang="en-US" sz="2200" dirty="0">
              <a:solidFill>
                <a:schemeClr val="tx1">
                  <a:lumMod val="75000"/>
                  <a:lumOff val="25000"/>
                </a:schemeClr>
              </a:solidFill>
              <a:latin typeface="Avenir Book" panose="02000503020000020003" pitchFamily="2" charset="0"/>
            </a:endParaRPr>
          </a:p>
          <a:p>
            <a:pPr lvl="1">
              <a:lnSpc>
                <a:spcPct val="150000"/>
              </a:lnSpc>
            </a:pPr>
            <a:r>
              <a:rPr lang="en-US" sz="1800" dirty="0">
                <a:solidFill>
                  <a:schemeClr val="tx1">
                    <a:lumMod val="75000"/>
                    <a:lumOff val="25000"/>
                  </a:schemeClr>
                </a:solidFill>
                <a:latin typeface="Avenir Book" panose="02000503020000020003" pitchFamily="2" charset="0"/>
              </a:rPr>
              <a:t>Collection of open-source packages Developed by Hadley Wickham </a:t>
            </a:r>
          </a:p>
          <a:p>
            <a:pPr lvl="1">
              <a:lnSpc>
                <a:spcPct val="150000"/>
              </a:lnSpc>
            </a:pPr>
            <a:r>
              <a:rPr lang="en-US" sz="1800" dirty="0">
                <a:solidFill>
                  <a:schemeClr val="tx1">
                    <a:lumMod val="75000"/>
                    <a:lumOff val="25000"/>
                  </a:schemeClr>
                </a:solidFill>
                <a:latin typeface="Avenir Book" panose="02000503020000020003" pitchFamily="2" charset="0"/>
              </a:rPr>
              <a:t>Encourage piping </a:t>
            </a:r>
          </a:p>
          <a:p>
            <a:pPr lvl="1">
              <a:lnSpc>
                <a:spcPct val="150000"/>
              </a:lnSpc>
            </a:pPr>
            <a:endParaRPr lang="en-US" sz="1800" dirty="0">
              <a:solidFill>
                <a:schemeClr val="tx1">
                  <a:lumMod val="75000"/>
                  <a:lumOff val="25000"/>
                </a:schemeClr>
              </a:solidFill>
              <a:latin typeface="Avenir Book" panose="02000503020000020003" pitchFamily="2" charset="0"/>
            </a:endParaRPr>
          </a:p>
          <a:p>
            <a:pPr marL="457200" lvl="1" indent="0">
              <a:buNone/>
            </a:pPr>
            <a:endParaRPr lang="en-US" sz="1800" dirty="0">
              <a:solidFill>
                <a:schemeClr val="tx1">
                  <a:lumMod val="75000"/>
                  <a:lumOff val="25000"/>
                </a:schemeClr>
              </a:solidFill>
              <a:latin typeface="Avenir Book" panose="02000503020000020003" pitchFamily="2" charset="0"/>
            </a:endParaRPr>
          </a:p>
          <a:p>
            <a:pPr marL="457200" lvl="1" indent="0">
              <a:buNone/>
            </a:pPr>
            <a:endParaRPr lang="en-US" sz="1600" dirty="0">
              <a:solidFill>
                <a:schemeClr val="tx1">
                  <a:lumMod val="75000"/>
                  <a:lumOff val="25000"/>
                </a:schemeClr>
              </a:solidFill>
              <a:latin typeface="Avenir Book" panose="02000503020000020003" pitchFamily="2" charset="0"/>
            </a:endParaRPr>
          </a:p>
          <a:p>
            <a:pPr marL="457200" lvl="1" indent="0">
              <a:buNone/>
            </a:pPr>
            <a:endParaRPr lang="en-US" sz="1600" dirty="0">
              <a:solidFill>
                <a:schemeClr val="tx1">
                  <a:lumMod val="75000"/>
                  <a:lumOff val="25000"/>
                </a:schemeClr>
              </a:solidFill>
              <a:latin typeface="Avenir Book" panose="02000503020000020003" pitchFamily="2" charset="0"/>
            </a:endParaRPr>
          </a:p>
        </p:txBody>
      </p:sp>
      <p:pic>
        <p:nvPicPr>
          <p:cNvPr id="4" name="Picture 3" descr="A picture containing diagram&#10;&#10;Description automatically generated">
            <a:extLst>
              <a:ext uri="{FF2B5EF4-FFF2-40B4-BE49-F238E27FC236}">
                <a16:creationId xmlns:a16="http://schemas.microsoft.com/office/drawing/2014/main" id="{111317F1-9B88-BD43-8CAA-390E5598B9DC}"/>
              </a:ext>
            </a:extLst>
          </p:cNvPr>
          <p:cNvPicPr>
            <a:picLocks noChangeAspect="1"/>
          </p:cNvPicPr>
          <p:nvPr/>
        </p:nvPicPr>
        <p:blipFill>
          <a:blip r:embed="rId4"/>
          <a:stretch>
            <a:fillRect/>
          </a:stretch>
        </p:blipFill>
        <p:spPr>
          <a:xfrm>
            <a:off x="8043121" y="4300220"/>
            <a:ext cx="4074217" cy="2240280"/>
          </a:xfrm>
          <a:prstGeom prst="rect">
            <a:avLst/>
          </a:prstGeom>
        </p:spPr>
      </p:pic>
    </p:spTree>
    <p:extLst>
      <p:ext uri="{BB962C8B-B14F-4D97-AF65-F5344CB8AC3E}">
        <p14:creationId xmlns:p14="http://schemas.microsoft.com/office/powerpoint/2010/main" val="3854354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i="1" dirty="0" err="1">
                <a:solidFill>
                  <a:schemeClr val="accent5">
                    <a:lumMod val="50000"/>
                  </a:schemeClr>
                </a:solidFill>
                <a:latin typeface="Avenir Book" panose="02000503020000020003" pitchFamily="2" charset="0"/>
              </a:rPr>
              <a:t>Palmerpenguins</a:t>
            </a:r>
            <a:endParaRPr lang="en-US" sz="4000" i="1" dirty="0">
              <a:solidFill>
                <a:schemeClr val="accent5">
                  <a:lumMod val="50000"/>
                </a:schemeClr>
              </a:solidFill>
              <a:latin typeface="Avenir Book" panose="02000503020000020003" pitchFamily="2" charset="0"/>
            </a:endParaRP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696685" y="1690688"/>
            <a:ext cx="6092041" cy="4599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75000"/>
                    <a:lumOff val="25000"/>
                  </a:schemeClr>
                </a:solidFill>
                <a:latin typeface="Avenir Book" panose="02000503020000020003" pitchFamily="2" charset="0"/>
              </a:rPr>
              <a:t>Developed by Allison Horst</a:t>
            </a:r>
          </a:p>
          <a:p>
            <a:r>
              <a:rPr lang="en-US" sz="2000" dirty="0">
                <a:solidFill>
                  <a:schemeClr val="tx1">
                    <a:lumMod val="75000"/>
                    <a:lumOff val="25000"/>
                  </a:schemeClr>
                </a:solidFill>
                <a:latin typeface="Avenir Book" panose="02000503020000020003" pitchFamily="2" charset="0"/>
              </a:rPr>
              <a:t>Great dataset for data exploration and visualization </a:t>
            </a:r>
          </a:p>
          <a:p>
            <a:r>
              <a:rPr lang="en-US" sz="2000" dirty="0">
                <a:solidFill>
                  <a:schemeClr val="tx1">
                    <a:lumMod val="75000"/>
                    <a:lumOff val="25000"/>
                  </a:schemeClr>
                </a:solidFill>
                <a:latin typeface="Avenir Book" panose="02000503020000020003" pitchFamily="2" charset="0"/>
              </a:rPr>
              <a:t>Data for 344 penguins of 3 different species of penguins collected from 3 islands </a:t>
            </a:r>
          </a:p>
          <a:p>
            <a:r>
              <a:rPr lang="en-US" sz="2000" dirty="0">
                <a:solidFill>
                  <a:schemeClr val="tx1">
                    <a:lumMod val="75000"/>
                    <a:lumOff val="25000"/>
                  </a:schemeClr>
                </a:solidFill>
                <a:latin typeface="Avenir Book" panose="02000503020000020003" pitchFamily="2" charset="0"/>
              </a:rPr>
              <a:t>Data available </a:t>
            </a:r>
          </a:p>
          <a:p>
            <a:pPr lvl="1"/>
            <a:r>
              <a:rPr lang="en-US" sz="1600" dirty="0">
                <a:solidFill>
                  <a:schemeClr val="tx1">
                    <a:lumMod val="75000"/>
                    <a:lumOff val="25000"/>
                  </a:schemeClr>
                </a:solidFill>
                <a:latin typeface="Avenir Book" panose="02000503020000020003" pitchFamily="2" charset="0"/>
              </a:rPr>
              <a:t>Bill length, bill depth, flipper length, body mass</a:t>
            </a:r>
          </a:p>
          <a:p>
            <a:pPr lvl="1"/>
            <a:r>
              <a:rPr lang="en-US" sz="1600" dirty="0">
                <a:solidFill>
                  <a:schemeClr val="tx1">
                    <a:lumMod val="75000"/>
                    <a:lumOff val="25000"/>
                  </a:schemeClr>
                </a:solidFill>
                <a:latin typeface="Avenir Book" panose="02000503020000020003" pitchFamily="2" charset="0"/>
              </a:rPr>
              <a:t>Sex</a:t>
            </a:r>
          </a:p>
          <a:p>
            <a:pPr lvl="1"/>
            <a:r>
              <a:rPr lang="en-US" sz="1600" dirty="0">
                <a:solidFill>
                  <a:schemeClr val="tx1">
                    <a:lumMod val="75000"/>
                    <a:lumOff val="25000"/>
                  </a:schemeClr>
                </a:solidFill>
                <a:latin typeface="Avenir Book" panose="02000503020000020003" pitchFamily="2" charset="0"/>
              </a:rPr>
              <a:t>Year</a:t>
            </a:r>
          </a:p>
          <a:p>
            <a:r>
              <a:rPr lang="en-US" sz="2000" dirty="0">
                <a:solidFill>
                  <a:schemeClr val="tx1">
                    <a:lumMod val="75000"/>
                    <a:lumOff val="25000"/>
                  </a:schemeClr>
                </a:solidFill>
                <a:latin typeface="Avenir Book" panose="02000503020000020003" pitchFamily="2" charset="0"/>
              </a:rPr>
              <a:t>The </a:t>
            </a:r>
            <a:r>
              <a:rPr lang="en-US" sz="2000" dirty="0" err="1">
                <a:solidFill>
                  <a:schemeClr val="tx1">
                    <a:lumMod val="75000"/>
                    <a:lumOff val="25000"/>
                  </a:schemeClr>
                </a:solidFill>
                <a:latin typeface="Avenir Book" panose="02000503020000020003" pitchFamily="2" charset="0"/>
              </a:rPr>
              <a:t>palmerspenguins</a:t>
            </a:r>
            <a:r>
              <a:rPr lang="en-US" sz="2000" dirty="0">
                <a:solidFill>
                  <a:schemeClr val="tx1">
                    <a:lumMod val="75000"/>
                    <a:lumOff val="25000"/>
                  </a:schemeClr>
                </a:solidFill>
                <a:latin typeface="Avenir Book" panose="02000503020000020003" pitchFamily="2" charset="0"/>
              </a:rPr>
              <a:t> package has two datasets </a:t>
            </a:r>
          </a:p>
          <a:p>
            <a:pPr lvl="1"/>
            <a:r>
              <a:rPr lang="en-US" sz="1600" dirty="0">
                <a:solidFill>
                  <a:schemeClr val="tx1">
                    <a:lumMod val="75000"/>
                    <a:lumOff val="25000"/>
                  </a:schemeClr>
                </a:solidFill>
                <a:latin typeface="Avenir Book" panose="02000503020000020003" pitchFamily="2" charset="0"/>
              </a:rPr>
              <a:t>penguins – simplified version of the raw data </a:t>
            </a:r>
          </a:p>
          <a:p>
            <a:pPr lvl="1"/>
            <a:r>
              <a:rPr lang="en-US" sz="1600" dirty="0" err="1">
                <a:solidFill>
                  <a:schemeClr val="tx1">
                    <a:lumMod val="75000"/>
                    <a:lumOff val="25000"/>
                  </a:schemeClr>
                </a:solidFill>
                <a:latin typeface="Avenir Book" panose="02000503020000020003" pitchFamily="2" charset="0"/>
              </a:rPr>
              <a:t>penguins_raw</a:t>
            </a:r>
            <a:r>
              <a:rPr lang="en-US" sz="1600" dirty="0">
                <a:solidFill>
                  <a:schemeClr val="tx1">
                    <a:lumMod val="75000"/>
                    <a:lumOff val="25000"/>
                  </a:schemeClr>
                </a:solidFill>
                <a:latin typeface="Avenir Book" panose="02000503020000020003" pitchFamily="2" charset="0"/>
              </a:rPr>
              <a:t> – raw dataset as downloaded </a:t>
            </a:r>
          </a:p>
          <a:p>
            <a:pPr marL="457200" lvl="1" indent="0">
              <a:buNone/>
            </a:pPr>
            <a:endParaRPr lang="en-US" sz="1600" dirty="0">
              <a:solidFill>
                <a:schemeClr val="tx1">
                  <a:lumMod val="75000"/>
                  <a:lumOff val="25000"/>
                </a:schemeClr>
              </a:solidFill>
              <a:latin typeface="Avenir Book" panose="02000503020000020003" pitchFamily="2" charset="0"/>
            </a:endParaRPr>
          </a:p>
          <a:p>
            <a:pPr lvl="1"/>
            <a:endParaRPr lang="en-US" sz="1600" dirty="0">
              <a:solidFill>
                <a:schemeClr val="tx1">
                  <a:lumMod val="75000"/>
                  <a:lumOff val="25000"/>
                </a:schemeClr>
              </a:solidFill>
              <a:latin typeface="Avenir Book" panose="02000503020000020003" pitchFamily="2" charset="0"/>
            </a:endParaRPr>
          </a:p>
          <a:p>
            <a:pPr marL="0" indent="0">
              <a:buNone/>
            </a:pPr>
            <a:endParaRPr lang="en-US" sz="2000" dirty="0">
              <a:solidFill>
                <a:schemeClr val="tx1">
                  <a:lumMod val="75000"/>
                  <a:lumOff val="25000"/>
                </a:schemeClr>
              </a:solidFill>
              <a:latin typeface="Avenir Book" panose="02000503020000020003" pitchFamily="2" charset="0"/>
            </a:endParaRPr>
          </a:p>
        </p:txBody>
      </p:sp>
      <p:sp>
        <p:nvSpPr>
          <p:cNvPr id="5" name="Content Placeholder 2">
            <a:extLst>
              <a:ext uri="{FF2B5EF4-FFF2-40B4-BE49-F238E27FC236}">
                <a16:creationId xmlns:a16="http://schemas.microsoft.com/office/drawing/2014/main" id="{B4D1B1E7-531D-8F4E-8089-D1C2DDE1260C}"/>
              </a:ext>
            </a:extLst>
          </p:cNvPr>
          <p:cNvSpPr txBox="1">
            <a:spLocks/>
          </p:cNvSpPr>
          <p:nvPr/>
        </p:nvSpPr>
        <p:spPr>
          <a:xfrm>
            <a:off x="979714" y="22447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i="1" dirty="0">
              <a:solidFill>
                <a:schemeClr val="tx1">
                  <a:lumMod val="75000"/>
                  <a:lumOff val="25000"/>
                </a:schemeClr>
              </a:solidFill>
              <a:latin typeface="Avenir Book" panose="02000503020000020003" pitchFamily="2" charset="0"/>
            </a:endParaRPr>
          </a:p>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pic>
        <p:nvPicPr>
          <p:cNvPr id="6" name="Picture 5" descr="Graphical user interface&#10;&#10;Description automatically generated">
            <a:extLst>
              <a:ext uri="{FF2B5EF4-FFF2-40B4-BE49-F238E27FC236}">
                <a16:creationId xmlns:a16="http://schemas.microsoft.com/office/drawing/2014/main" id="{063E5552-AEF8-3545-8C82-A968E7D03A74}"/>
              </a:ext>
            </a:extLst>
          </p:cNvPr>
          <p:cNvPicPr>
            <a:picLocks noChangeAspect="1"/>
          </p:cNvPicPr>
          <p:nvPr/>
        </p:nvPicPr>
        <p:blipFill>
          <a:blip r:embed="rId3"/>
          <a:stretch>
            <a:fillRect/>
          </a:stretch>
        </p:blipFill>
        <p:spPr>
          <a:xfrm>
            <a:off x="6788726" y="589915"/>
            <a:ext cx="5204988" cy="2839085"/>
          </a:xfrm>
          <a:prstGeom prst="rect">
            <a:avLst/>
          </a:prstGeom>
        </p:spPr>
      </p:pic>
      <p:sp>
        <p:nvSpPr>
          <p:cNvPr id="7" name="Rectangle 6">
            <a:extLst>
              <a:ext uri="{FF2B5EF4-FFF2-40B4-BE49-F238E27FC236}">
                <a16:creationId xmlns:a16="http://schemas.microsoft.com/office/drawing/2014/main" id="{9E769988-FB2F-DE41-82DC-79958419985D}"/>
              </a:ext>
            </a:extLst>
          </p:cNvPr>
          <p:cNvSpPr/>
          <p:nvPr/>
        </p:nvSpPr>
        <p:spPr>
          <a:xfrm>
            <a:off x="8696514" y="6303935"/>
            <a:ext cx="6096000" cy="923330"/>
          </a:xfrm>
          <a:prstGeom prst="rect">
            <a:avLst/>
          </a:prstGeom>
        </p:spPr>
        <p:txBody>
          <a:bodyPr>
            <a:spAutoFit/>
          </a:bodyPr>
          <a:lstStyle/>
          <a:p>
            <a:r>
              <a:rPr lang="en-US" dirty="0">
                <a:solidFill>
                  <a:srgbClr val="333333"/>
                </a:solidFill>
                <a:latin typeface="Muli"/>
              </a:rPr>
              <a:t>“Artwork by @</a:t>
            </a:r>
            <a:r>
              <a:rPr lang="en-US" dirty="0" err="1">
                <a:solidFill>
                  <a:srgbClr val="333333"/>
                </a:solidFill>
                <a:latin typeface="Muli"/>
              </a:rPr>
              <a:t>allison_horst</a:t>
            </a:r>
            <a:r>
              <a:rPr lang="en-US" dirty="0">
                <a:solidFill>
                  <a:srgbClr val="333333"/>
                </a:solidFill>
                <a:latin typeface="Muli"/>
              </a:rPr>
              <a:t>”.</a:t>
            </a:r>
          </a:p>
          <a:p>
            <a:br>
              <a:rPr lang="en-US" dirty="0"/>
            </a:br>
            <a:endParaRPr lang="en-US" dirty="0"/>
          </a:p>
        </p:txBody>
      </p:sp>
      <p:pic>
        <p:nvPicPr>
          <p:cNvPr id="2050" name="Picture 2">
            <a:extLst>
              <a:ext uri="{FF2B5EF4-FFF2-40B4-BE49-F238E27FC236}">
                <a16:creationId xmlns:a16="http://schemas.microsoft.com/office/drawing/2014/main" id="{99812E3E-E6FA-EB41-A996-BF4FFE145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753" y="3851394"/>
            <a:ext cx="3891961" cy="232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151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lmerpenguins R data package • palmerpenguins">
            <a:extLst>
              <a:ext uri="{FF2B5EF4-FFF2-40B4-BE49-F238E27FC236}">
                <a16:creationId xmlns:a16="http://schemas.microsoft.com/office/drawing/2014/main" id="{78C31C86-3DE9-BC47-B778-CE09DF51A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96" y="201760"/>
            <a:ext cx="7201758" cy="46359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0A6A74C-0341-0646-81D8-31774D7BC2FF}"/>
              </a:ext>
            </a:extLst>
          </p:cNvPr>
          <p:cNvSpPr/>
          <p:nvPr/>
        </p:nvSpPr>
        <p:spPr>
          <a:xfrm>
            <a:off x="1245056" y="5785774"/>
            <a:ext cx="4586192" cy="369332"/>
          </a:xfrm>
          <a:prstGeom prst="rect">
            <a:avLst/>
          </a:prstGeom>
        </p:spPr>
        <p:txBody>
          <a:bodyPr wrap="none">
            <a:spAutoFit/>
          </a:bodyPr>
          <a:lstStyle/>
          <a:p>
            <a:r>
              <a:rPr lang="en-US" dirty="0"/>
              <a:t>https://</a:t>
            </a:r>
            <a:r>
              <a:rPr lang="en-US" dirty="0" err="1"/>
              <a:t>allisonhorst.github.io</a:t>
            </a:r>
            <a:r>
              <a:rPr lang="en-US" dirty="0"/>
              <a:t>/</a:t>
            </a:r>
            <a:r>
              <a:rPr lang="en-US" dirty="0" err="1"/>
              <a:t>palmerpenguins</a:t>
            </a:r>
            <a:r>
              <a:rPr lang="en-US" dirty="0"/>
              <a:t>/</a:t>
            </a:r>
          </a:p>
        </p:txBody>
      </p:sp>
      <p:pic>
        <p:nvPicPr>
          <p:cNvPr id="1028" name="Picture 4">
            <a:extLst>
              <a:ext uri="{FF2B5EF4-FFF2-40B4-BE49-F238E27FC236}">
                <a16:creationId xmlns:a16="http://schemas.microsoft.com/office/drawing/2014/main" id="{EB6912B3-C3D6-4242-9BFB-2D39A891B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32" t="351"/>
          <a:stretch/>
        </p:blipFill>
        <p:spPr bwMode="auto">
          <a:xfrm>
            <a:off x="8031480" y="355635"/>
            <a:ext cx="3794760" cy="43281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762240-ABF3-EB4F-9E7A-7E471EFF6B74}"/>
              </a:ext>
            </a:extLst>
          </p:cNvPr>
          <p:cNvSpPr/>
          <p:nvPr/>
        </p:nvSpPr>
        <p:spPr>
          <a:xfrm>
            <a:off x="8031480" y="5462608"/>
            <a:ext cx="3688080" cy="646331"/>
          </a:xfrm>
          <a:prstGeom prst="rect">
            <a:avLst/>
          </a:prstGeom>
        </p:spPr>
        <p:txBody>
          <a:bodyPr wrap="square">
            <a:spAutoFit/>
          </a:bodyPr>
          <a:lstStyle/>
          <a:p>
            <a:r>
              <a:rPr lang="en-US" dirty="0"/>
              <a:t>https://</a:t>
            </a:r>
            <a:r>
              <a:rPr lang="en-US" dirty="0" err="1"/>
              <a:t>www.kaggle.com</a:t>
            </a:r>
            <a:r>
              <a:rPr lang="en-US" dirty="0"/>
              <a:t>/</a:t>
            </a:r>
            <a:r>
              <a:rPr lang="en-US" dirty="0" err="1"/>
              <a:t>parulpandey</a:t>
            </a:r>
            <a:r>
              <a:rPr lang="en-US" dirty="0"/>
              <a:t>/penguin-dataset-the-new-iris</a:t>
            </a:r>
          </a:p>
        </p:txBody>
      </p:sp>
    </p:spTree>
    <p:extLst>
      <p:ext uri="{BB962C8B-B14F-4D97-AF65-F5344CB8AC3E}">
        <p14:creationId xmlns:p14="http://schemas.microsoft.com/office/powerpoint/2010/main" val="140812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Exploratory analysis </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i="1"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p:txBody>
      </p:sp>
      <p:pic>
        <p:nvPicPr>
          <p:cNvPr id="9" name="Picture 8" descr="Text&#10;&#10;Description automatically generated">
            <a:extLst>
              <a:ext uri="{FF2B5EF4-FFF2-40B4-BE49-F238E27FC236}">
                <a16:creationId xmlns:a16="http://schemas.microsoft.com/office/drawing/2014/main" id="{722E0EE7-A571-2C4C-8A79-9619CE5F1B6B}"/>
              </a:ext>
            </a:extLst>
          </p:cNvPr>
          <p:cNvPicPr>
            <a:picLocks noChangeAspect="1"/>
          </p:cNvPicPr>
          <p:nvPr/>
        </p:nvPicPr>
        <p:blipFill>
          <a:blip r:embed="rId3"/>
          <a:stretch>
            <a:fillRect/>
          </a:stretch>
        </p:blipFill>
        <p:spPr>
          <a:xfrm>
            <a:off x="1098550" y="4801777"/>
            <a:ext cx="7588250" cy="1931735"/>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53C9C13D-E8B2-9B44-830F-780FC5597F5E}"/>
              </a:ext>
            </a:extLst>
          </p:cNvPr>
          <p:cNvPicPr>
            <a:picLocks noChangeAspect="1"/>
          </p:cNvPicPr>
          <p:nvPr/>
        </p:nvPicPr>
        <p:blipFill>
          <a:blip r:embed="rId4"/>
          <a:stretch>
            <a:fillRect/>
          </a:stretch>
        </p:blipFill>
        <p:spPr>
          <a:xfrm>
            <a:off x="1098550" y="1802476"/>
            <a:ext cx="9740900" cy="1371600"/>
          </a:xfrm>
          <a:prstGeom prst="rect">
            <a:avLst/>
          </a:prstGeom>
        </p:spPr>
      </p:pic>
      <p:pic>
        <p:nvPicPr>
          <p:cNvPr id="13" name="Picture 12" descr="Table&#10;&#10;Description automatically generated">
            <a:extLst>
              <a:ext uri="{FF2B5EF4-FFF2-40B4-BE49-F238E27FC236}">
                <a16:creationId xmlns:a16="http://schemas.microsoft.com/office/drawing/2014/main" id="{4B9C4BDF-9E40-804D-B81C-A7821441376D}"/>
              </a:ext>
            </a:extLst>
          </p:cNvPr>
          <p:cNvPicPr>
            <a:picLocks noChangeAspect="1"/>
          </p:cNvPicPr>
          <p:nvPr/>
        </p:nvPicPr>
        <p:blipFill>
          <a:blip r:embed="rId5"/>
          <a:stretch>
            <a:fillRect/>
          </a:stretch>
        </p:blipFill>
        <p:spPr>
          <a:xfrm>
            <a:off x="1098550" y="3349663"/>
            <a:ext cx="4418330" cy="1365247"/>
          </a:xfrm>
          <a:prstGeom prst="rect">
            <a:avLst/>
          </a:prstGeom>
        </p:spPr>
      </p:pic>
    </p:spTree>
    <p:extLst>
      <p:ext uri="{BB962C8B-B14F-4D97-AF65-F5344CB8AC3E}">
        <p14:creationId xmlns:p14="http://schemas.microsoft.com/office/powerpoint/2010/main" val="87743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Objects in R </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solidFill>
                  <a:schemeClr val="tx1">
                    <a:lumMod val="75000"/>
                    <a:lumOff val="25000"/>
                  </a:schemeClr>
                </a:solidFill>
                <a:latin typeface="Avenir Book" panose="02000503020000020003" pitchFamily="2" charset="0"/>
              </a:rPr>
              <a:t>The different kinds of data we work with in R are called objects </a:t>
            </a:r>
          </a:p>
          <a:p>
            <a:pPr>
              <a:lnSpc>
                <a:spcPct val="150000"/>
              </a:lnSpc>
            </a:pPr>
            <a:r>
              <a:rPr lang="en-US" sz="2000" dirty="0">
                <a:solidFill>
                  <a:schemeClr val="tx1">
                    <a:lumMod val="75000"/>
                    <a:lumOff val="25000"/>
                  </a:schemeClr>
                </a:solidFill>
                <a:latin typeface="Avenir Book" panose="02000503020000020003" pitchFamily="2" charset="0"/>
              </a:rPr>
              <a:t>There are 6 types of objects</a:t>
            </a:r>
          </a:p>
          <a:p>
            <a:pPr lvl="1">
              <a:lnSpc>
                <a:spcPct val="150000"/>
              </a:lnSpc>
            </a:pPr>
            <a:r>
              <a:rPr lang="en-US" sz="1800" dirty="0">
                <a:solidFill>
                  <a:schemeClr val="tx1">
                    <a:lumMod val="75000"/>
                    <a:lumOff val="25000"/>
                  </a:schemeClr>
                </a:solidFill>
                <a:latin typeface="Avenir Book" panose="02000503020000020003" pitchFamily="2" charset="0"/>
              </a:rPr>
              <a:t>Vector</a:t>
            </a:r>
          </a:p>
          <a:p>
            <a:pPr lvl="1">
              <a:lnSpc>
                <a:spcPct val="150000"/>
              </a:lnSpc>
            </a:pPr>
            <a:r>
              <a:rPr lang="en-US" sz="1800" dirty="0">
                <a:solidFill>
                  <a:schemeClr val="tx1">
                    <a:lumMod val="75000"/>
                    <a:lumOff val="25000"/>
                  </a:schemeClr>
                </a:solidFill>
                <a:latin typeface="Avenir Book" panose="02000503020000020003" pitchFamily="2" charset="0"/>
              </a:rPr>
              <a:t>List</a:t>
            </a:r>
          </a:p>
          <a:p>
            <a:pPr lvl="1">
              <a:lnSpc>
                <a:spcPct val="150000"/>
              </a:lnSpc>
            </a:pPr>
            <a:r>
              <a:rPr lang="en-US" sz="1800" dirty="0">
                <a:solidFill>
                  <a:schemeClr val="tx1">
                    <a:lumMod val="75000"/>
                    <a:lumOff val="25000"/>
                  </a:schemeClr>
                </a:solidFill>
                <a:latin typeface="Avenir Book" panose="02000503020000020003" pitchFamily="2" charset="0"/>
              </a:rPr>
              <a:t>Matrix</a:t>
            </a:r>
          </a:p>
          <a:p>
            <a:pPr lvl="1">
              <a:lnSpc>
                <a:spcPct val="150000"/>
              </a:lnSpc>
            </a:pPr>
            <a:r>
              <a:rPr lang="en-US" sz="1800" dirty="0">
                <a:solidFill>
                  <a:schemeClr val="tx1">
                    <a:lumMod val="75000"/>
                    <a:lumOff val="25000"/>
                  </a:schemeClr>
                </a:solidFill>
                <a:latin typeface="Avenir Book" panose="02000503020000020003" pitchFamily="2" charset="0"/>
              </a:rPr>
              <a:t>Array</a:t>
            </a:r>
          </a:p>
          <a:p>
            <a:pPr lvl="1">
              <a:lnSpc>
                <a:spcPct val="150000"/>
              </a:lnSpc>
            </a:pPr>
            <a:r>
              <a:rPr lang="en-US" sz="1800" dirty="0">
                <a:solidFill>
                  <a:schemeClr val="tx1">
                    <a:lumMod val="75000"/>
                    <a:lumOff val="25000"/>
                  </a:schemeClr>
                </a:solidFill>
                <a:latin typeface="Avenir Book" panose="02000503020000020003" pitchFamily="2" charset="0"/>
              </a:rPr>
              <a:t>Factor</a:t>
            </a:r>
          </a:p>
          <a:p>
            <a:pPr lvl="1">
              <a:lnSpc>
                <a:spcPct val="150000"/>
              </a:lnSpc>
            </a:pPr>
            <a:r>
              <a:rPr lang="en-US" sz="1800" dirty="0">
                <a:solidFill>
                  <a:schemeClr val="tx1">
                    <a:lumMod val="75000"/>
                    <a:lumOff val="25000"/>
                  </a:schemeClr>
                </a:solidFill>
                <a:latin typeface="Avenir Book" panose="02000503020000020003" pitchFamily="2" charset="0"/>
              </a:rPr>
              <a:t>Data frame</a:t>
            </a:r>
          </a:p>
          <a:p>
            <a:pPr>
              <a:lnSpc>
                <a:spcPct val="150000"/>
              </a:lnSpc>
            </a:pPr>
            <a:endParaRPr lang="en-US" sz="2000" dirty="0">
              <a:solidFill>
                <a:schemeClr val="tx1">
                  <a:lumMod val="75000"/>
                  <a:lumOff val="25000"/>
                </a:schemeClr>
              </a:solidFill>
              <a:latin typeface="Avenir Book" panose="02000503020000020003" pitchFamily="2" charset="0"/>
            </a:endParaRPr>
          </a:p>
        </p:txBody>
      </p:sp>
      <p:sp>
        <p:nvSpPr>
          <p:cNvPr id="5" name="Content Placeholder 2">
            <a:extLst>
              <a:ext uri="{FF2B5EF4-FFF2-40B4-BE49-F238E27FC236}">
                <a16:creationId xmlns:a16="http://schemas.microsoft.com/office/drawing/2014/main" id="{B4D1B1E7-531D-8F4E-8089-D1C2DDE1260C}"/>
              </a:ext>
            </a:extLst>
          </p:cNvPr>
          <p:cNvSpPr txBox="1">
            <a:spLocks/>
          </p:cNvSpPr>
          <p:nvPr/>
        </p:nvSpPr>
        <p:spPr>
          <a:xfrm>
            <a:off x="979714" y="22447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i="1" dirty="0">
              <a:solidFill>
                <a:schemeClr val="tx1">
                  <a:lumMod val="75000"/>
                  <a:lumOff val="25000"/>
                </a:schemeClr>
              </a:solidFill>
              <a:latin typeface="Avenir Book" panose="02000503020000020003" pitchFamily="2" charset="0"/>
            </a:endParaRPr>
          </a:p>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spTree>
    <p:extLst>
      <p:ext uri="{BB962C8B-B14F-4D97-AF65-F5344CB8AC3E}">
        <p14:creationId xmlns:p14="http://schemas.microsoft.com/office/powerpoint/2010/main" val="250158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Exploratory analysis </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i="1" dirty="0">
                <a:solidFill>
                  <a:schemeClr val="tx1">
                    <a:lumMod val="75000"/>
                    <a:lumOff val="25000"/>
                  </a:schemeClr>
                </a:solidFill>
                <a:latin typeface="Avenir Book" panose="02000503020000020003" pitchFamily="2" charset="0"/>
              </a:rPr>
              <a:t>str( )</a:t>
            </a:r>
          </a:p>
          <a:p>
            <a:pPr lvl="1"/>
            <a:r>
              <a:rPr lang="en-US" sz="1600" i="1" dirty="0">
                <a:solidFill>
                  <a:schemeClr val="tx1">
                    <a:lumMod val="75000"/>
                    <a:lumOff val="25000"/>
                  </a:schemeClr>
                </a:solidFill>
                <a:latin typeface="Avenir Book" panose="02000503020000020003" pitchFamily="2" charset="0"/>
              </a:rPr>
              <a:t>Used to understand the data structure </a:t>
            </a:r>
          </a:p>
          <a:p>
            <a:endParaRPr lang="en-US" sz="2000" i="1"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p:txBody>
      </p:sp>
      <p:pic>
        <p:nvPicPr>
          <p:cNvPr id="5" name="Picture 4" descr="Text&#10;&#10;Description automatically generated">
            <a:extLst>
              <a:ext uri="{FF2B5EF4-FFF2-40B4-BE49-F238E27FC236}">
                <a16:creationId xmlns:a16="http://schemas.microsoft.com/office/drawing/2014/main" id="{68A52436-54BC-364F-917B-0B7EF1EB957F}"/>
              </a:ext>
            </a:extLst>
          </p:cNvPr>
          <p:cNvPicPr>
            <a:picLocks noChangeAspect="1"/>
          </p:cNvPicPr>
          <p:nvPr/>
        </p:nvPicPr>
        <p:blipFill>
          <a:blip r:embed="rId3"/>
          <a:stretch>
            <a:fillRect/>
          </a:stretch>
        </p:blipFill>
        <p:spPr>
          <a:xfrm>
            <a:off x="1083854" y="3233514"/>
            <a:ext cx="9005026" cy="2815495"/>
          </a:xfrm>
          <a:prstGeom prst="rect">
            <a:avLst/>
          </a:prstGeom>
        </p:spPr>
      </p:pic>
    </p:spTree>
    <p:extLst>
      <p:ext uri="{BB962C8B-B14F-4D97-AF65-F5344CB8AC3E}">
        <p14:creationId xmlns:p14="http://schemas.microsoft.com/office/powerpoint/2010/main" val="3288862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Exploratory analysis – scatterplot with ggplot2 </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i="1" dirty="0">
                <a:solidFill>
                  <a:schemeClr val="tx1">
                    <a:lumMod val="75000"/>
                    <a:lumOff val="25000"/>
                  </a:schemeClr>
                </a:solidFill>
                <a:latin typeface="Avenir Book" panose="02000503020000020003" pitchFamily="2" charset="0"/>
              </a:rPr>
              <a:t>Question – How does the bill length change with body mass?</a:t>
            </a:r>
          </a:p>
          <a:p>
            <a:endParaRPr lang="en-US" sz="2000" i="1"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p:txBody>
      </p:sp>
      <p:pic>
        <p:nvPicPr>
          <p:cNvPr id="8" name="Picture 7" descr="Graphical user interface, text, application&#10;&#10;Description automatically generated">
            <a:extLst>
              <a:ext uri="{FF2B5EF4-FFF2-40B4-BE49-F238E27FC236}">
                <a16:creationId xmlns:a16="http://schemas.microsoft.com/office/drawing/2014/main" id="{8186DFC8-3442-1042-A53F-BF473A5674D3}"/>
              </a:ext>
            </a:extLst>
          </p:cNvPr>
          <p:cNvPicPr>
            <a:picLocks noChangeAspect="1"/>
          </p:cNvPicPr>
          <p:nvPr/>
        </p:nvPicPr>
        <p:blipFill>
          <a:blip r:embed="rId3"/>
          <a:stretch>
            <a:fillRect/>
          </a:stretch>
        </p:blipFill>
        <p:spPr>
          <a:xfrm>
            <a:off x="849086" y="2656840"/>
            <a:ext cx="9728200" cy="2641600"/>
          </a:xfrm>
          <a:prstGeom prst="rect">
            <a:avLst/>
          </a:prstGeom>
        </p:spPr>
      </p:pic>
    </p:spTree>
    <p:extLst>
      <p:ext uri="{BB962C8B-B14F-4D97-AF65-F5344CB8AC3E}">
        <p14:creationId xmlns:p14="http://schemas.microsoft.com/office/powerpoint/2010/main" val="1978549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Exploratory analysis – scatterplot with ggplot2 </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i="1" dirty="0">
                <a:solidFill>
                  <a:schemeClr val="tx1">
                    <a:lumMod val="75000"/>
                    <a:lumOff val="25000"/>
                  </a:schemeClr>
                </a:solidFill>
                <a:latin typeface="Avenir Book" panose="02000503020000020003" pitchFamily="2" charset="0"/>
              </a:rPr>
              <a:t>Question – How does the bill length change with body mass?</a:t>
            </a:r>
          </a:p>
          <a:p>
            <a:endParaRPr lang="en-US" sz="2000" i="1"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p:txBody>
      </p:sp>
      <p:pic>
        <p:nvPicPr>
          <p:cNvPr id="6" name="Picture 5" descr="Chart, scatter chart&#10;&#10;Description automatically generated">
            <a:extLst>
              <a:ext uri="{FF2B5EF4-FFF2-40B4-BE49-F238E27FC236}">
                <a16:creationId xmlns:a16="http://schemas.microsoft.com/office/drawing/2014/main" id="{462DCBB7-555F-FF45-992C-CDC5580E80F8}"/>
              </a:ext>
            </a:extLst>
          </p:cNvPr>
          <p:cNvPicPr>
            <a:picLocks noChangeAspect="1"/>
          </p:cNvPicPr>
          <p:nvPr/>
        </p:nvPicPr>
        <p:blipFill>
          <a:blip r:embed="rId3"/>
          <a:stretch>
            <a:fillRect/>
          </a:stretch>
        </p:blipFill>
        <p:spPr>
          <a:xfrm>
            <a:off x="1654810" y="2664324"/>
            <a:ext cx="6894830" cy="4089536"/>
          </a:xfrm>
          <a:prstGeom prst="rect">
            <a:avLst/>
          </a:prstGeom>
        </p:spPr>
      </p:pic>
    </p:spTree>
    <p:extLst>
      <p:ext uri="{BB962C8B-B14F-4D97-AF65-F5344CB8AC3E}">
        <p14:creationId xmlns:p14="http://schemas.microsoft.com/office/powerpoint/2010/main" val="48962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Exploratory analysis – scatterplot with ggplot2 </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i="1" dirty="0">
                <a:solidFill>
                  <a:schemeClr val="tx1">
                    <a:lumMod val="75000"/>
                    <a:lumOff val="25000"/>
                  </a:schemeClr>
                </a:solidFill>
                <a:latin typeface="Avenir Book" panose="02000503020000020003" pitchFamily="2" charset="0"/>
              </a:rPr>
              <a:t>Question – How does the bill length change with body mass?</a:t>
            </a:r>
          </a:p>
          <a:p>
            <a:endParaRPr lang="en-US" sz="2000" i="1"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p:txBody>
      </p:sp>
      <p:pic>
        <p:nvPicPr>
          <p:cNvPr id="5" name="Picture 4" descr="Text&#10;&#10;Description automatically generated with medium confidence">
            <a:extLst>
              <a:ext uri="{FF2B5EF4-FFF2-40B4-BE49-F238E27FC236}">
                <a16:creationId xmlns:a16="http://schemas.microsoft.com/office/drawing/2014/main" id="{7459DCE8-67F9-334E-8A63-BF3E0BF8F424}"/>
              </a:ext>
            </a:extLst>
          </p:cNvPr>
          <p:cNvPicPr>
            <a:picLocks noChangeAspect="1"/>
          </p:cNvPicPr>
          <p:nvPr/>
        </p:nvPicPr>
        <p:blipFill>
          <a:blip r:embed="rId3"/>
          <a:stretch>
            <a:fillRect/>
          </a:stretch>
        </p:blipFill>
        <p:spPr>
          <a:xfrm>
            <a:off x="1221014" y="2813050"/>
            <a:ext cx="9728200" cy="1689100"/>
          </a:xfrm>
          <a:prstGeom prst="rect">
            <a:avLst/>
          </a:prstGeom>
        </p:spPr>
      </p:pic>
    </p:spTree>
    <p:extLst>
      <p:ext uri="{BB962C8B-B14F-4D97-AF65-F5344CB8AC3E}">
        <p14:creationId xmlns:p14="http://schemas.microsoft.com/office/powerpoint/2010/main" val="310017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R is a statistical programming language</a:t>
            </a:r>
          </a:p>
        </p:txBody>
      </p:sp>
      <p:sp>
        <p:nvSpPr>
          <p:cNvPr id="3" name="Content Placeholder 2">
            <a:extLst>
              <a:ext uri="{FF2B5EF4-FFF2-40B4-BE49-F238E27FC236}">
                <a16:creationId xmlns:a16="http://schemas.microsoft.com/office/drawing/2014/main" id="{260F1C27-294E-8E47-AC6E-116F53FB1CCE}"/>
              </a:ext>
            </a:extLst>
          </p:cNvPr>
          <p:cNvSpPr>
            <a:spLocks noGrp="1"/>
          </p:cNvSpPr>
          <p:nvPr>
            <p:ph idx="1"/>
          </p:nvPr>
        </p:nvSpPr>
        <p:spPr>
          <a:xfrm>
            <a:off x="674914" y="1939925"/>
            <a:ext cx="10515600" cy="4351338"/>
          </a:xfrm>
        </p:spPr>
        <p:txBody>
          <a:bodyPr>
            <a:normAutofit/>
          </a:bodyPr>
          <a:lstStyle/>
          <a:p>
            <a:r>
              <a:rPr lang="en-US" sz="2000" dirty="0">
                <a:solidFill>
                  <a:schemeClr val="tx1">
                    <a:lumMod val="75000"/>
                    <a:lumOff val="25000"/>
                  </a:schemeClr>
                </a:solidFill>
                <a:latin typeface="Avenir Book" panose="02000503020000020003" pitchFamily="2" charset="0"/>
              </a:rPr>
              <a:t>Why use R?</a:t>
            </a:r>
          </a:p>
          <a:p>
            <a:pPr lvl="1">
              <a:lnSpc>
                <a:spcPct val="150000"/>
              </a:lnSpc>
            </a:pPr>
            <a:r>
              <a:rPr lang="en-US" sz="1800" dirty="0">
                <a:solidFill>
                  <a:schemeClr val="tx1">
                    <a:lumMod val="75000"/>
                    <a:lumOff val="25000"/>
                  </a:schemeClr>
                </a:solidFill>
                <a:latin typeface="Avenir Book" panose="02000503020000020003" pitchFamily="2" charset="0"/>
              </a:rPr>
              <a:t>Open-source </a:t>
            </a:r>
          </a:p>
          <a:p>
            <a:pPr lvl="1">
              <a:lnSpc>
                <a:spcPct val="150000"/>
              </a:lnSpc>
            </a:pPr>
            <a:r>
              <a:rPr lang="en-US" sz="1800" dirty="0">
                <a:solidFill>
                  <a:schemeClr val="tx1">
                    <a:lumMod val="75000"/>
                    <a:lumOff val="25000"/>
                  </a:schemeClr>
                </a:solidFill>
                <a:latin typeface="Avenir Book" panose="02000503020000020003" pitchFamily="2" charset="0"/>
              </a:rPr>
              <a:t>Powerful</a:t>
            </a:r>
          </a:p>
          <a:p>
            <a:pPr lvl="1">
              <a:lnSpc>
                <a:spcPct val="150000"/>
              </a:lnSpc>
            </a:pPr>
            <a:r>
              <a:rPr lang="en-US" sz="1800" dirty="0">
                <a:solidFill>
                  <a:schemeClr val="tx1">
                    <a:lumMod val="75000"/>
                    <a:lumOff val="25000"/>
                  </a:schemeClr>
                </a:solidFill>
                <a:latin typeface="Avenir Book" panose="02000503020000020003" pitchFamily="2" charset="0"/>
              </a:rPr>
              <a:t>Advanced statistical tools</a:t>
            </a:r>
          </a:p>
          <a:p>
            <a:pPr lvl="1">
              <a:lnSpc>
                <a:spcPct val="150000"/>
              </a:lnSpc>
            </a:pPr>
            <a:r>
              <a:rPr lang="en-US" sz="1800" dirty="0">
                <a:solidFill>
                  <a:schemeClr val="tx1">
                    <a:lumMod val="75000"/>
                    <a:lumOff val="25000"/>
                  </a:schemeClr>
                </a:solidFill>
                <a:latin typeface="Avenir Book" panose="02000503020000020003" pitchFamily="2" charset="0"/>
              </a:rPr>
              <a:t>Superior graphics </a:t>
            </a:r>
          </a:p>
          <a:p>
            <a:pPr marL="457200" lvl="1" indent="0">
              <a:buNone/>
            </a:pPr>
            <a:endParaRPr lang="en-US" sz="1800" dirty="0">
              <a:solidFill>
                <a:schemeClr val="tx1">
                  <a:lumMod val="75000"/>
                  <a:lumOff val="25000"/>
                </a:schemeClr>
              </a:solidFill>
              <a:latin typeface="Avenir Book" panose="02000503020000020003" pitchFamily="2" charset="0"/>
            </a:endParaRPr>
          </a:p>
          <a:p>
            <a:r>
              <a:rPr lang="en-US" sz="2000" dirty="0">
                <a:solidFill>
                  <a:schemeClr val="tx1">
                    <a:lumMod val="75000"/>
                    <a:lumOff val="25000"/>
                  </a:schemeClr>
                </a:solidFill>
                <a:latin typeface="Avenir Book" panose="02000503020000020003" pitchFamily="2" charset="0"/>
              </a:rPr>
              <a:t>Learn more at</a:t>
            </a:r>
          </a:p>
          <a:p>
            <a:pPr lvl="1"/>
            <a:r>
              <a:rPr lang="en-US" sz="1600" dirty="0">
                <a:solidFill>
                  <a:schemeClr val="tx1">
                    <a:lumMod val="75000"/>
                    <a:lumOff val="25000"/>
                  </a:schemeClr>
                </a:solidFill>
                <a:latin typeface="Avenir Book" panose="02000503020000020003" pitchFamily="2" charset="0"/>
                <a:hlinkClick r:id="rId3"/>
              </a:rPr>
              <a:t>R project</a:t>
            </a:r>
            <a:r>
              <a:rPr lang="en-US" sz="1600" dirty="0">
                <a:solidFill>
                  <a:schemeClr val="tx1">
                    <a:lumMod val="75000"/>
                    <a:lumOff val="25000"/>
                  </a:schemeClr>
                </a:solidFill>
                <a:latin typeface="Avenir Book" panose="02000503020000020003" pitchFamily="2" charset="0"/>
              </a:rPr>
              <a:t>	</a:t>
            </a:r>
          </a:p>
          <a:p>
            <a:pPr marL="457200" lvl="1" indent="0">
              <a:buNone/>
            </a:pPr>
            <a:endParaRPr lang="en-US" sz="1600" dirty="0">
              <a:solidFill>
                <a:schemeClr val="tx1">
                  <a:lumMod val="75000"/>
                  <a:lumOff val="25000"/>
                </a:schemeClr>
              </a:solidFill>
              <a:latin typeface="Avenir Book" panose="02000503020000020003" pitchFamily="2" charset="0"/>
            </a:endParaRPr>
          </a:p>
        </p:txBody>
      </p:sp>
      <p:pic>
        <p:nvPicPr>
          <p:cNvPr id="5" name="Picture 4" descr="Text, letter&#10;&#10;Description automatically generated">
            <a:extLst>
              <a:ext uri="{FF2B5EF4-FFF2-40B4-BE49-F238E27FC236}">
                <a16:creationId xmlns:a16="http://schemas.microsoft.com/office/drawing/2014/main" id="{93797632-9DA6-F744-B3B0-8DE191E7F60B}"/>
              </a:ext>
            </a:extLst>
          </p:cNvPr>
          <p:cNvPicPr>
            <a:picLocks noChangeAspect="1"/>
          </p:cNvPicPr>
          <p:nvPr/>
        </p:nvPicPr>
        <p:blipFill rotWithShape="1">
          <a:blip r:embed="rId4"/>
          <a:srcRect l="10835" r="16373"/>
          <a:stretch/>
        </p:blipFill>
        <p:spPr>
          <a:xfrm>
            <a:off x="4622220" y="1939925"/>
            <a:ext cx="7149069" cy="3916908"/>
          </a:xfrm>
          <a:prstGeom prst="rect">
            <a:avLst/>
          </a:prstGeom>
        </p:spPr>
      </p:pic>
    </p:spTree>
    <p:extLst>
      <p:ext uri="{BB962C8B-B14F-4D97-AF65-F5344CB8AC3E}">
        <p14:creationId xmlns:p14="http://schemas.microsoft.com/office/powerpoint/2010/main" val="4180575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Exploratory analysis – scatterplot with ggplot2 </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i="1" dirty="0">
                <a:solidFill>
                  <a:schemeClr val="tx1">
                    <a:lumMod val="75000"/>
                    <a:lumOff val="25000"/>
                  </a:schemeClr>
                </a:solidFill>
                <a:latin typeface="Avenir Book" panose="02000503020000020003" pitchFamily="2" charset="0"/>
              </a:rPr>
              <a:t>Question – How does the bill length change with body mass?</a:t>
            </a:r>
          </a:p>
          <a:p>
            <a:endParaRPr lang="en-US" sz="2000" i="1"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p:txBody>
      </p:sp>
      <p:pic>
        <p:nvPicPr>
          <p:cNvPr id="6" name="Picture 5" descr="Chart, scatter chart&#10;&#10;Description automatically generated">
            <a:extLst>
              <a:ext uri="{FF2B5EF4-FFF2-40B4-BE49-F238E27FC236}">
                <a16:creationId xmlns:a16="http://schemas.microsoft.com/office/drawing/2014/main" id="{B55FF24E-A886-144C-A452-D85E3D019C63}"/>
              </a:ext>
            </a:extLst>
          </p:cNvPr>
          <p:cNvPicPr>
            <a:picLocks noChangeAspect="1"/>
          </p:cNvPicPr>
          <p:nvPr/>
        </p:nvPicPr>
        <p:blipFill>
          <a:blip r:embed="rId3"/>
          <a:stretch>
            <a:fillRect/>
          </a:stretch>
        </p:blipFill>
        <p:spPr>
          <a:xfrm>
            <a:off x="1888490" y="2631421"/>
            <a:ext cx="6234430" cy="3812242"/>
          </a:xfrm>
          <a:prstGeom prst="rect">
            <a:avLst/>
          </a:prstGeom>
        </p:spPr>
      </p:pic>
    </p:spTree>
    <p:extLst>
      <p:ext uri="{BB962C8B-B14F-4D97-AF65-F5344CB8AC3E}">
        <p14:creationId xmlns:p14="http://schemas.microsoft.com/office/powerpoint/2010/main" val="2402787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Learning resource – swirl  </a:t>
            </a: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i="1"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A5C74D81-9C0E-7049-96EE-BE445F127379}"/>
              </a:ext>
            </a:extLst>
          </p:cNvPr>
          <p:cNvPicPr>
            <a:picLocks noChangeAspect="1"/>
          </p:cNvPicPr>
          <p:nvPr/>
        </p:nvPicPr>
        <p:blipFill>
          <a:blip r:embed="rId3"/>
          <a:stretch>
            <a:fillRect/>
          </a:stretch>
        </p:blipFill>
        <p:spPr>
          <a:xfrm>
            <a:off x="1021080" y="2246229"/>
            <a:ext cx="5715813" cy="4043529"/>
          </a:xfrm>
          <a:prstGeom prst="rect">
            <a:avLst/>
          </a:prstGeom>
        </p:spPr>
      </p:pic>
      <p:sp>
        <p:nvSpPr>
          <p:cNvPr id="6" name="Content Placeholder 2">
            <a:extLst>
              <a:ext uri="{FF2B5EF4-FFF2-40B4-BE49-F238E27FC236}">
                <a16:creationId xmlns:a16="http://schemas.microsoft.com/office/drawing/2014/main" id="{591373DC-B7DD-4943-B42B-D6008A7CCB2E}"/>
              </a:ext>
            </a:extLst>
          </p:cNvPr>
          <p:cNvSpPr txBox="1">
            <a:spLocks/>
          </p:cNvSpPr>
          <p:nvPr/>
        </p:nvSpPr>
        <p:spPr>
          <a:xfrm>
            <a:off x="827314"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75000"/>
                    <a:lumOff val="25000"/>
                  </a:schemeClr>
                </a:solidFill>
                <a:latin typeface="Avenir Book" panose="02000503020000020003" pitchFamily="2" charset="0"/>
              </a:rPr>
              <a:t>Great way to get hands on experience with R with their interactive courses  </a:t>
            </a:r>
          </a:p>
          <a:p>
            <a:endParaRPr lang="en-US" sz="2000"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a:p>
            <a:endParaRPr lang="en-US" sz="2000" i="1" dirty="0">
              <a:solidFill>
                <a:schemeClr val="tx1">
                  <a:lumMod val="75000"/>
                  <a:lumOff val="25000"/>
                </a:schemeClr>
              </a:solidFill>
              <a:latin typeface="Avenir Book" panose="02000503020000020003" pitchFamily="2" charset="0"/>
            </a:endParaRPr>
          </a:p>
        </p:txBody>
      </p:sp>
    </p:spTree>
    <p:extLst>
      <p:ext uri="{BB962C8B-B14F-4D97-AF65-F5344CB8AC3E}">
        <p14:creationId xmlns:p14="http://schemas.microsoft.com/office/powerpoint/2010/main" val="1769513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Getting help – outside R studio </a:t>
            </a:r>
          </a:p>
        </p:txBody>
      </p:sp>
      <p:sp>
        <p:nvSpPr>
          <p:cNvPr id="3" name="Content Placeholder 2">
            <a:extLst>
              <a:ext uri="{FF2B5EF4-FFF2-40B4-BE49-F238E27FC236}">
                <a16:creationId xmlns:a16="http://schemas.microsoft.com/office/drawing/2014/main" id="{260F1C27-294E-8E47-AC6E-116F53FB1CCE}"/>
              </a:ext>
            </a:extLst>
          </p:cNvPr>
          <p:cNvSpPr>
            <a:spLocks noGrp="1"/>
          </p:cNvSpPr>
          <p:nvPr>
            <p:ph idx="1"/>
          </p:nvPr>
        </p:nvSpPr>
        <p:spPr>
          <a:xfrm>
            <a:off x="674913" y="1841157"/>
            <a:ext cx="10223745" cy="4450106"/>
          </a:xfrm>
        </p:spPr>
        <p:txBody>
          <a:bodyPr>
            <a:normAutofit/>
          </a:bodyPr>
          <a:lstStyle/>
          <a:p>
            <a:pPr marL="457200" lvl="1" indent="0">
              <a:buNone/>
            </a:pPr>
            <a:endParaRPr lang="en-US" sz="1600" dirty="0">
              <a:solidFill>
                <a:schemeClr val="tx1">
                  <a:lumMod val="75000"/>
                  <a:lumOff val="25000"/>
                </a:schemeClr>
              </a:solidFill>
              <a:latin typeface="Avenir Book" panose="02000503020000020003" pitchFamily="2" charset="0"/>
            </a:endParaRPr>
          </a:p>
          <a:p>
            <a:r>
              <a:rPr lang="en-US" sz="2000" dirty="0">
                <a:solidFill>
                  <a:schemeClr val="tx1">
                    <a:lumMod val="75000"/>
                    <a:lumOff val="25000"/>
                  </a:schemeClr>
                </a:solidFill>
                <a:latin typeface="Avenir Book" panose="02000503020000020003" pitchFamily="2" charset="0"/>
              </a:rPr>
              <a:t>Books </a:t>
            </a:r>
          </a:p>
          <a:p>
            <a:pPr lvl="1"/>
            <a:r>
              <a:rPr lang="en-US" sz="1600" dirty="0">
                <a:solidFill>
                  <a:schemeClr val="tx1">
                    <a:lumMod val="75000"/>
                    <a:lumOff val="25000"/>
                  </a:schemeClr>
                </a:solidFill>
                <a:latin typeface="Avenir Book" panose="02000503020000020003" pitchFamily="2" charset="0"/>
                <a:hlinkClick r:id="rId3"/>
              </a:rPr>
              <a:t>R for Data science - Hadley Wickham and Garrett Grolemund</a:t>
            </a:r>
            <a:r>
              <a:rPr lang="en-US" sz="1600" dirty="0">
                <a:solidFill>
                  <a:schemeClr val="tx1">
                    <a:lumMod val="75000"/>
                    <a:lumOff val="25000"/>
                  </a:schemeClr>
                </a:solidFill>
                <a:latin typeface="Avenir Book" panose="02000503020000020003" pitchFamily="2" charset="0"/>
              </a:rPr>
              <a:t>		</a:t>
            </a:r>
          </a:p>
          <a:p>
            <a:r>
              <a:rPr lang="en-US" sz="2000" dirty="0">
                <a:solidFill>
                  <a:schemeClr val="tx1">
                    <a:lumMod val="75000"/>
                    <a:lumOff val="25000"/>
                  </a:schemeClr>
                </a:solidFill>
                <a:latin typeface="Avenir Book" panose="02000503020000020003" pitchFamily="2" charset="0"/>
              </a:rPr>
              <a:t>Websites</a:t>
            </a:r>
          </a:p>
          <a:p>
            <a:pPr lvl="1"/>
            <a:r>
              <a:rPr lang="en-US" sz="1600" dirty="0">
                <a:solidFill>
                  <a:schemeClr val="tx1">
                    <a:lumMod val="75000"/>
                    <a:lumOff val="25000"/>
                  </a:schemeClr>
                </a:solidFill>
                <a:latin typeface="Avenir Book" panose="02000503020000020003" pitchFamily="2" charset="0"/>
                <a:hlinkClick r:id="rId4"/>
              </a:rPr>
              <a:t>R documentation - Data camp</a:t>
            </a:r>
            <a:r>
              <a:rPr lang="en-US" sz="1600" dirty="0">
                <a:solidFill>
                  <a:schemeClr val="tx1">
                    <a:lumMod val="75000"/>
                    <a:lumOff val="25000"/>
                  </a:schemeClr>
                </a:solidFill>
                <a:latin typeface="Avenir Book" panose="02000503020000020003" pitchFamily="2" charset="0"/>
              </a:rPr>
              <a:t> - documentation on CRAN and Bioconductor packages </a:t>
            </a:r>
          </a:p>
          <a:p>
            <a:pPr lvl="1"/>
            <a:r>
              <a:rPr lang="en-US" sz="1600" dirty="0">
                <a:solidFill>
                  <a:schemeClr val="tx1">
                    <a:lumMod val="75000"/>
                    <a:lumOff val="25000"/>
                  </a:schemeClr>
                </a:solidFill>
                <a:latin typeface="Avenir Book" panose="02000503020000020003" pitchFamily="2" charset="0"/>
                <a:hlinkClick r:id="rId5"/>
              </a:rPr>
              <a:t>Stackoverflow</a:t>
            </a:r>
            <a:r>
              <a:rPr lang="en-US" sz="1600" dirty="0">
                <a:solidFill>
                  <a:schemeClr val="tx1">
                    <a:lumMod val="75000"/>
                    <a:lumOff val="25000"/>
                  </a:schemeClr>
                </a:solidFill>
                <a:latin typeface="Avenir Book" panose="02000503020000020003" pitchFamily="2" charset="0"/>
              </a:rPr>
              <a:t> - troubleshooting </a:t>
            </a:r>
          </a:p>
        </p:txBody>
      </p:sp>
      <p:pic>
        <p:nvPicPr>
          <p:cNvPr id="5" name="Picture 4" descr="Logo&#10;&#10;Description automatically generated">
            <a:extLst>
              <a:ext uri="{FF2B5EF4-FFF2-40B4-BE49-F238E27FC236}">
                <a16:creationId xmlns:a16="http://schemas.microsoft.com/office/drawing/2014/main" id="{AD8B962E-36A5-0F45-8592-120F30926E96}"/>
              </a:ext>
            </a:extLst>
          </p:cNvPr>
          <p:cNvPicPr>
            <a:picLocks noChangeAspect="1"/>
          </p:cNvPicPr>
          <p:nvPr/>
        </p:nvPicPr>
        <p:blipFill>
          <a:blip r:embed="rId6"/>
          <a:stretch>
            <a:fillRect/>
          </a:stretch>
        </p:blipFill>
        <p:spPr>
          <a:xfrm>
            <a:off x="9712516" y="2384853"/>
            <a:ext cx="2322965" cy="3517364"/>
          </a:xfrm>
          <a:prstGeom prst="rect">
            <a:avLst/>
          </a:prstGeom>
        </p:spPr>
      </p:pic>
    </p:spTree>
    <p:extLst>
      <p:ext uri="{BB962C8B-B14F-4D97-AF65-F5344CB8AC3E}">
        <p14:creationId xmlns:p14="http://schemas.microsoft.com/office/powerpoint/2010/main" val="439672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References</a:t>
            </a:r>
            <a:br>
              <a:rPr lang="en-US" sz="4000" dirty="0">
                <a:solidFill>
                  <a:schemeClr val="accent5">
                    <a:lumMod val="50000"/>
                  </a:schemeClr>
                </a:solidFill>
                <a:latin typeface="Avenir Book" panose="02000503020000020003" pitchFamily="2" charset="0"/>
              </a:rPr>
            </a:br>
            <a:endParaRPr lang="en-US" sz="4000" dirty="0">
              <a:solidFill>
                <a:schemeClr val="accent5">
                  <a:lumMod val="50000"/>
                </a:schemeClr>
              </a:solidFill>
              <a:latin typeface="Avenir Book" panose="02000503020000020003" pitchFamily="2" charset="0"/>
            </a:endParaRPr>
          </a:p>
        </p:txBody>
      </p:sp>
      <p:sp>
        <p:nvSpPr>
          <p:cNvPr id="4" name="Content Placeholder 2">
            <a:extLst>
              <a:ext uri="{FF2B5EF4-FFF2-40B4-BE49-F238E27FC236}">
                <a16:creationId xmlns:a16="http://schemas.microsoft.com/office/drawing/2014/main" id="{74528DF1-52F2-BE4E-9977-B4E082B95C9B}"/>
              </a:ext>
            </a:extLst>
          </p:cNvPr>
          <p:cNvSpPr txBox="1">
            <a:spLocks/>
          </p:cNvSpPr>
          <p:nvPr/>
        </p:nvSpPr>
        <p:spPr>
          <a:xfrm>
            <a:off x="827314" y="20923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endParaRPr lang="en-US" sz="2000" dirty="0">
              <a:solidFill>
                <a:schemeClr val="tx1">
                  <a:lumMod val="75000"/>
                  <a:lumOff val="25000"/>
                </a:schemeClr>
              </a:solidFill>
              <a:latin typeface="Avenir Book" panose="02000503020000020003" pitchFamily="2" charset="0"/>
            </a:endParaRPr>
          </a:p>
        </p:txBody>
      </p:sp>
      <p:sp>
        <p:nvSpPr>
          <p:cNvPr id="5" name="Content Placeholder 2">
            <a:extLst>
              <a:ext uri="{FF2B5EF4-FFF2-40B4-BE49-F238E27FC236}">
                <a16:creationId xmlns:a16="http://schemas.microsoft.com/office/drawing/2014/main" id="{9C3D9818-2CB6-1A4C-B36A-E91B4993C3D8}"/>
              </a:ext>
            </a:extLst>
          </p:cNvPr>
          <p:cNvSpPr txBox="1">
            <a:spLocks/>
          </p:cNvSpPr>
          <p:nvPr/>
        </p:nvSpPr>
        <p:spPr>
          <a:xfrm>
            <a:off x="979714" y="22447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1600" dirty="0">
              <a:solidFill>
                <a:schemeClr val="tx1">
                  <a:lumMod val="75000"/>
                  <a:lumOff val="25000"/>
                </a:schemeClr>
              </a:solidFill>
              <a:latin typeface="Avenir Book" panose="02000503020000020003" pitchFamily="2" charset="0"/>
            </a:endParaRPr>
          </a:p>
        </p:txBody>
      </p:sp>
      <p:sp>
        <p:nvSpPr>
          <p:cNvPr id="6" name="Content Placeholder 2">
            <a:extLst>
              <a:ext uri="{FF2B5EF4-FFF2-40B4-BE49-F238E27FC236}">
                <a16:creationId xmlns:a16="http://schemas.microsoft.com/office/drawing/2014/main" id="{150CE8C8-6C72-9E4D-AA87-4A9662432E25}"/>
              </a:ext>
            </a:extLst>
          </p:cNvPr>
          <p:cNvSpPr txBox="1">
            <a:spLocks/>
          </p:cNvSpPr>
          <p:nvPr/>
        </p:nvSpPr>
        <p:spPr>
          <a:xfrm>
            <a:off x="849086"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600" dirty="0">
                <a:solidFill>
                  <a:schemeClr val="tx1">
                    <a:lumMod val="75000"/>
                    <a:lumOff val="25000"/>
                  </a:schemeClr>
                </a:solidFill>
                <a:latin typeface="Avenir Book" panose="02000503020000020003" pitchFamily="2" charset="0"/>
                <a:hlinkClick r:id="rId3"/>
              </a:rPr>
              <a:t>Introduction to R – library carpentry </a:t>
            </a:r>
          </a:p>
          <a:p>
            <a:pPr lvl="1"/>
            <a:r>
              <a:rPr lang="en-US" sz="1600" dirty="0">
                <a:solidFill>
                  <a:schemeClr val="tx1">
                    <a:lumMod val="75000"/>
                    <a:lumOff val="25000"/>
                  </a:schemeClr>
                </a:solidFill>
                <a:latin typeface="Avenir Book" panose="02000503020000020003" pitchFamily="2" charset="0"/>
                <a:hlinkClick r:id="rId4"/>
              </a:rPr>
              <a:t>R markdown - a definitive guide </a:t>
            </a:r>
            <a:endParaRPr lang="en-US" sz="1600" dirty="0">
              <a:solidFill>
                <a:schemeClr val="tx1">
                  <a:lumMod val="75000"/>
                  <a:lumOff val="25000"/>
                </a:schemeClr>
              </a:solidFill>
              <a:latin typeface="Avenir Book" panose="02000503020000020003" pitchFamily="2" charset="0"/>
            </a:endParaRPr>
          </a:p>
          <a:p>
            <a:pPr lvl="1"/>
            <a:r>
              <a:rPr lang="en-US" sz="1600" dirty="0">
                <a:solidFill>
                  <a:schemeClr val="tx1">
                    <a:lumMod val="75000"/>
                    <a:lumOff val="25000"/>
                  </a:schemeClr>
                </a:solidFill>
                <a:latin typeface="Avenir Book" panose="02000503020000020003" pitchFamily="2" charset="0"/>
                <a:hlinkClick r:id="rId5"/>
              </a:rPr>
              <a:t>R markdown cheat sheet </a:t>
            </a:r>
            <a:endParaRPr lang="en-US" sz="1600" dirty="0">
              <a:solidFill>
                <a:schemeClr val="tx1">
                  <a:lumMod val="75000"/>
                  <a:lumOff val="25000"/>
                </a:schemeClr>
              </a:solidFill>
              <a:latin typeface="Avenir Book" panose="02000503020000020003" pitchFamily="2" charset="0"/>
            </a:endParaRPr>
          </a:p>
          <a:p>
            <a:pPr lvl="1"/>
            <a:r>
              <a:rPr lang="en-US" sz="1600" dirty="0">
                <a:solidFill>
                  <a:schemeClr val="tx1">
                    <a:lumMod val="75000"/>
                    <a:lumOff val="25000"/>
                  </a:schemeClr>
                </a:solidFill>
                <a:latin typeface="Avenir Book" panose="02000503020000020003" pitchFamily="2" charset="0"/>
                <a:hlinkClick r:id="rId6"/>
              </a:rPr>
              <a:t>Base R cheat sheet</a:t>
            </a:r>
            <a:endParaRPr lang="en-US" sz="1600" dirty="0">
              <a:solidFill>
                <a:schemeClr val="tx1">
                  <a:lumMod val="75000"/>
                  <a:lumOff val="25000"/>
                </a:schemeClr>
              </a:solidFill>
              <a:latin typeface="Avenir Book" panose="02000503020000020003" pitchFamily="2" charset="0"/>
            </a:endParaRPr>
          </a:p>
          <a:p>
            <a:pPr lvl="1"/>
            <a:r>
              <a:rPr lang="en-US" sz="1600" dirty="0">
                <a:solidFill>
                  <a:schemeClr val="tx1">
                    <a:lumMod val="75000"/>
                    <a:lumOff val="25000"/>
                  </a:schemeClr>
                </a:solidFill>
                <a:latin typeface="Avenir Book" panose="02000503020000020003" pitchFamily="2" charset="0"/>
                <a:hlinkClick r:id="rId7"/>
              </a:rPr>
              <a:t>Tidyverse </a:t>
            </a:r>
            <a:endParaRPr lang="en-US" sz="1600" dirty="0">
              <a:solidFill>
                <a:schemeClr val="tx1">
                  <a:lumMod val="75000"/>
                  <a:lumOff val="25000"/>
                </a:schemeClr>
              </a:solidFill>
              <a:latin typeface="Avenir Book" panose="02000503020000020003" pitchFamily="2" charset="0"/>
            </a:endParaRPr>
          </a:p>
          <a:p>
            <a:pPr lvl="1"/>
            <a:r>
              <a:rPr lang="en-US" sz="1600" dirty="0">
                <a:solidFill>
                  <a:schemeClr val="tx1">
                    <a:lumMod val="75000"/>
                    <a:lumOff val="25000"/>
                  </a:schemeClr>
                </a:solidFill>
                <a:latin typeface="Avenir Book" panose="02000503020000020003" pitchFamily="2" charset="0"/>
                <a:hlinkClick r:id="rId8"/>
              </a:rPr>
              <a:t>Palmer penguins dataset </a:t>
            </a:r>
            <a:endParaRPr lang="en-US" sz="1600" dirty="0">
              <a:solidFill>
                <a:schemeClr val="tx1">
                  <a:lumMod val="75000"/>
                  <a:lumOff val="25000"/>
                </a:schemeClr>
              </a:solidFill>
              <a:latin typeface="Avenir Book" panose="02000503020000020003" pitchFamily="2" charset="0"/>
            </a:endParaRPr>
          </a:p>
          <a:p>
            <a:pPr lvl="1"/>
            <a:r>
              <a:rPr lang="en-US" sz="1600" dirty="0">
                <a:solidFill>
                  <a:schemeClr val="tx1">
                    <a:lumMod val="75000"/>
                    <a:lumOff val="25000"/>
                  </a:schemeClr>
                </a:solidFill>
                <a:latin typeface="Avenir Book" panose="02000503020000020003" pitchFamily="2" charset="0"/>
                <a:hlinkClick r:id="rId9"/>
              </a:rPr>
              <a:t>Reed college – analysis using </a:t>
            </a:r>
            <a:r>
              <a:rPr lang="en-US" sz="1600" dirty="0" err="1">
                <a:solidFill>
                  <a:schemeClr val="tx1">
                    <a:lumMod val="75000"/>
                    <a:lumOff val="25000"/>
                  </a:schemeClr>
                </a:solidFill>
                <a:latin typeface="Avenir Book" panose="02000503020000020003" pitchFamily="2" charset="0"/>
                <a:hlinkClick r:id="rId9"/>
              </a:rPr>
              <a:t>palmerpenguins</a:t>
            </a:r>
            <a:r>
              <a:rPr lang="en-US" sz="1600" dirty="0">
                <a:solidFill>
                  <a:schemeClr val="tx1">
                    <a:lumMod val="75000"/>
                    <a:lumOff val="25000"/>
                  </a:schemeClr>
                </a:solidFill>
                <a:latin typeface="Avenir Book" panose="02000503020000020003" pitchFamily="2" charset="0"/>
                <a:hlinkClick r:id="rId9"/>
              </a:rPr>
              <a:t> dataset</a:t>
            </a:r>
            <a:endParaRPr lang="en-US" sz="1600" dirty="0">
              <a:solidFill>
                <a:schemeClr val="tx1">
                  <a:lumMod val="75000"/>
                  <a:lumOff val="25000"/>
                </a:schemeClr>
              </a:solidFill>
              <a:latin typeface="Avenir Book" panose="02000503020000020003" pitchFamily="2" charset="0"/>
            </a:endParaRPr>
          </a:p>
          <a:p>
            <a:pPr lvl="1"/>
            <a:endParaRPr lang="en-US" sz="1600" dirty="0">
              <a:solidFill>
                <a:schemeClr val="tx1">
                  <a:lumMod val="75000"/>
                  <a:lumOff val="25000"/>
                </a:schemeClr>
              </a:solidFill>
              <a:latin typeface="Avenir Book" panose="02000503020000020003" pitchFamily="2" charset="0"/>
            </a:endParaRPr>
          </a:p>
          <a:p>
            <a:pPr lvl="1"/>
            <a:endParaRPr lang="en-US" sz="1600" dirty="0">
              <a:solidFill>
                <a:schemeClr val="tx1">
                  <a:lumMod val="75000"/>
                  <a:lumOff val="25000"/>
                </a:schemeClr>
              </a:solidFill>
              <a:latin typeface="Avenir Book" panose="02000503020000020003" pitchFamily="2" charset="0"/>
            </a:endParaRPr>
          </a:p>
        </p:txBody>
      </p:sp>
    </p:spTree>
    <p:extLst>
      <p:ext uri="{BB962C8B-B14F-4D97-AF65-F5344CB8AC3E}">
        <p14:creationId xmlns:p14="http://schemas.microsoft.com/office/powerpoint/2010/main" val="2515191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What is RStudio?</a:t>
            </a:r>
          </a:p>
        </p:txBody>
      </p:sp>
      <p:sp>
        <p:nvSpPr>
          <p:cNvPr id="5" name="Content Placeholder 2">
            <a:extLst>
              <a:ext uri="{FF2B5EF4-FFF2-40B4-BE49-F238E27FC236}">
                <a16:creationId xmlns:a16="http://schemas.microsoft.com/office/drawing/2014/main" id="{C1016F77-C6CF-044B-9506-F791B38A16AF}"/>
              </a:ext>
            </a:extLst>
          </p:cNvPr>
          <p:cNvSpPr txBox="1">
            <a:spLocks/>
          </p:cNvSpPr>
          <p:nvPr/>
        </p:nvSpPr>
        <p:spPr>
          <a:xfrm>
            <a:off x="827314" y="2092325"/>
            <a:ext cx="5122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75000"/>
                    <a:lumOff val="25000"/>
                  </a:schemeClr>
                </a:solidFill>
                <a:latin typeface="Avenir Book" panose="02000503020000020003" pitchFamily="2" charset="0"/>
              </a:rPr>
              <a:t>It is an integrated development environment (IDE) for R</a:t>
            </a:r>
          </a:p>
          <a:p>
            <a:r>
              <a:rPr lang="en-US" sz="2000" dirty="0">
                <a:solidFill>
                  <a:schemeClr val="tx1">
                    <a:lumMod val="75000"/>
                    <a:lumOff val="25000"/>
                  </a:schemeClr>
                </a:solidFill>
                <a:latin typeface="Avenir Book" panose="02000503020000020003" pitchFamily="2" charset="0"/>
              </a:rPr>
              <a:t>Graphical interface, more user-friendly </a:t>
            </a:r>
          </a:p>
          <a:p>
            <a:endParaRPr lang="en-US" sz="2000" dirty="0">
              <a:solidFill>
                <a:schemeClr val="tx1">
                  <a:lumMod val="75000"/>
                  <a:lumOff val="25000"/>
                </a:schemeClr>
              </a:solidFill>
              <a:latin typeface="Avenir Book" panose="02000503020000020003" pitchFamily="2" charset="0"/>
            </a:endParaRPr>
          </a:p>
          <a:p>
            <a:pPr marL="457200" lvl="1" indent="0">
              <a:buFont typeface="Arial" panose="020B0604020202020204" pitchFamily="34" charset="0"/>
              <a:buNone/>
            </a:pPr>
            <a:endParaRPr lang="en-US" sz="1600" dirty="0">
              <a:solidFill>
                <a:schemeClr val="tx1">
                  <a:lumMod val="75000"/>
                  <a:lumOff val="25000"/>
                </a:schemeClr>
              </a:solidFill>
              <a:latin typeface="Avenir Book" panose="02000503020000020003" pitchFamily="2"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15975BD0-DAE3-484F-AE46-A392A944F6FD}"/>
              </a:ext>
            </a:extLst>
          </p:cNvPr>
          <p:cNvPicPr>
            <a:picLocks noChangeAspect="1"/>
          </p:cNvPicPr>
          <p:nvPr/>
        </p:nvPicPr>
        <p:blipFill rotWithShape="1">
          <a:blip r:embed="rId3"/>
          <a:srcRect b="26008"/>
          <a:stretch/>
        </p:blipFill>
        <p:spPr>
          <a:xfrm>
            <a:off x="3580617" y="3178135"/>
            <a:ext cx="8486887" cy="3560370"/>
          </a:xfrm>
          <a:prstGeom prst="rect">
            <a:avLst/>
          </a:prstGeom>
        </p:spPr>
      </p:pic>
    </p:spTree>
    <p:extLst>
      <p:ext uri="{BB962C8B-B14F-4D97-AF65-F5344CB8AC3E}">
        <p14:creationId xmlns:p14="http://schemas.microsoft.com/office/powerpoint/2010/main" val="16691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Installing R studio</a:t>
            </a:r>
          </a:p>
        </p:txBody>
      </p:sp>
      <p:pic>
        <p:nvPicPr>
          <p:cNvPr id="7" name="Picture 6" descr="Graphical user interface, table&#10;&#10;Description automatically generated with medium confidence">
            <a:extLst>
              <a:ext uri="{FF2B5EF4-FFF2-40B4-BE49-F238E27FC236}">
                <a16:creationId xmlns:a16="http://schemas.microsoft.com/office/drawing/2014/main" id="{2A1D3995-E0EB-F048-A7B2-11841896CDDB}"/>
              </a:ext>
            </a:extLst>
          </p:cNvPr>
          <p:cNvPicPr>
            <a:picLocks noChangeAspect="1"/>
          </p:cNvPicPr>
          <p:nvPr/>
        </p:nvPicPr>
        <p:blipFill rotWithShape="1">
          <a:blip r:embed="rId3"/>
          <a:srcRect l="21953" t="2933" b="29077"/>
          <a:stretch/>
        </p:blipFill>
        <p:spPr>
          <a:xfrm>
            <a:off x="1063270" y="3434648"/>
            <a:ext cx="4719344" cy="2743184"/>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34FB0A2F-1B1C-A744-A075-A6A38556DA21}"/>
              </a:ext>
            </a:extLst>
          </p:cNvPr>
          <p:cNvPicPr>
            <a:picLocks noChangeAspect="1"/>
          </p:cNvPicPr>
          <p:nvPr/>
        </p:nvPicPr>
        <p:blipFill>
          <a:blip r:embed="rId4"/>
          <a:stretch>
            <a:fillRect/>
          </a:stretch>
        </p:blipFill>
        <p:spPr>
          <a:xfrm>
            <a:off x="7040355" y="3429000"/>
            <a:ext cx="4088375" cy="2887593"/>
          </a:xfrm>
          <a:prstGeom prst="rect">
            <a:avLst/>
          </a:prstGeom>
        </p:spPr>
      </p:pic>
      <p:sp>
        <p:nvSpPr>
          <p:cNvPr id="8" name="Content Placeholder 2">
            <a:extLst>
              <a:ext uri="{FF2B5EF4-FFF2-40B4-BE49-F238E27FC236}">
                <a16:creationId xmlns:a16="http://schemas.microsoft.com/office/drawing/2014/main" id="{F6F2228E-BD09-1F42-B126-8AD033A59DC3}"/>
              </a:ext>
            </a:extLst>
          </p:cNvPr>
          <p:cNvSpPr txBox="1">
            <a:spLocks/>
          </p:cNvSpPr>
          <p:nvPr/>
        </p:nvSpPr>
        <p:spPr>
          <a:xfrm>
            <a:off x="827314" y="1868397"/>
            <a:ext cx="10515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75000"/>
                    <a:lumOff val="25000"/>
                  </a:schemeClr>
                </a:solidFill>
                <a:latin typeface="Avenir Book" panose="02000503020000020003" pitchFamily="2" charset="0"/>
                <a:hlinkClick r:id="rId5"/>
              </a:rPr>
              <a:t>https://www.rstudio.com/products/rstudio/download/#download</a:t>
            </a:r>
            <a:endParaRPr lang="en-US" sz="2000" dirty="0">
              <a:solidFill>
                <a:schemeClr val="tx1">
                  <a:lumMod val="75000"/>
                  <a:lumOff val="25000"/>
                </a:schemeClr>
              </a:solidFill>
              <a:latin typeface="Avenir Book" panose="02000503020000020003" pitchFamily="2" charset="0"/>
            </a:endParaRPr>
          </a:p>
          <a:p>
            <a:r>
              <a:rPr lang="en-US" sz="2000" dirty="0">
                <a:solidFill>
                  <a:schemeClr val="tx1">
                    <a:lumMod val="75000"/>
                    <a:lumOff val="25000"/>
                  </a:schemeClr>
                </a:solidFill>
                <a:latin typeface="Avenir Book" panose="02000503020000020003" pitchFamily="2" charset="0"/>
              </a:rPr>
              <a:t>Today we will be working with the </a:t>
            </a:r>
            <a:r>
              <a:rPr lang="en-US" sz="2000" b="1" dirty="0">
                <a:solidFill>
                  <a:schemeClr val="tx1">
                    <a:lumMod val="75000"/>
                    <a:lumOff val="25000"/>
                  </a:schemeClr>
                </a:solidFill>
                <a:latin typeface="Avenir Book" panose="02000503020000020003" pitchFamily="2" charset="0"/>
              </a:rPr>
              <a:t>desktop version</a:t>
            </a:r>
          </a:p>
          <a:p>
            <a:pPr lvl="1"/>
            <a:r>
              <a:rPr lang="en-US" sz="1600" dirty="0">
                <a:solidFill>
                  <a:schemeClr val="tx1">
                    <a:lumMod val="75000"/>
                    <a:lumOff val="25000"/>
                  </a:schemeClr>
                </a:solidFill>
                <a:latin typeface="Avenir Book" panose="02000503020000020003" pitchFamily="2" charset="0"/>
              </a:rPr>
              <a:t>(R studio server – opens in a web browser and can connect to computational resources form a high-performance cluster</a:t>
            </a:r>
            <a:r>
              <a:rPr lang="en-US" sz="1400" dirty="0">
                <a:solidFill>
                  <a:schemeClr val="tx1">
                    <a:lumMod val="75000"/>
                    <a:lumOff val="25000"/>
                  </a:schemeClr>
                </a:solidFill>
                <a:latin typeface="Avenir Book" panose="02000503020000020003" pitchFamily="2" charset="0"/>
              </a:rPr>
              <a:t>) </a:t>
            </a:r>
          </a:p>
          <a:p>
            <a:pPr marL="457200" lvl="1" indent="0">
              <a:buFont typeface="Arial" panose="020B0604020202020204" pitchFamily="34" charset="0"/>
              <a:buNone/>
            </a:pPr>
            <a:endParaRPr lang="en-US" sz="2000" dirty="0">
              <a:solidFill>
                <a:schemeClr val="tx1">
                  <a:lumMod val="75000"/>
                  <a:lumOff val="25000"/>
                </a:schemeClr>
              </a:solidFill>
              <a:latin typeface="Avenir Book" panose="02000503020000020003" pitchFamily="2" charset="0"/>
            </a:endParaRPr>
          </a:p>
          <a:p>
            <a:pPr marL="457200" lvl="1" indent="0">
              <a:buFont typeface="Arial" panose="020B0604020202020204" pitchFamily="34" charset="0"/>
              <a:buNone/>
            </a:pPr>
            <a:endParaRPr lang="en-US" sz="1800" dirty="0">
              <a:solidFill>
                <a:schemeClr val="tx1">
                  <a:lumMod val="75000"/>
                  <a:lumOff val="25000"/>
                </a:schemeClr>
              </a:solidFill>
              <a:latin typeface="Avenir Book" panose="02000503020000020003" pitchFamily="2" charset="0"/>
            </a:endParaRPr>
          </a:p>
        </p:txBody>
      </p:sp>
      <p:cxnSp>
        <p:nvCxnSpPr>
          <p:cNvPr id="6" name="Straight Arrow Connector 5">
            <a:extLst>
              <a:ext uri="{FF2B5EF4-FFF2-40B4-BE49-F238E27FC236}">
                <a16:creationId xmlns:a16="http://schemas.microsoft.com/office/drawing/2014/main" id="{9CB2C99F-0A90-A64A-894F-DBB0A29B6CAE}"/>
              </a:ext>
            </a:extLst>
          </p:cNvPr>
          <p:cNvCxnSpPr>
            <a:cxnSpLocks/>
          </p:cNvCxnSpPr>
          <p:nvPr/>
        </p:nvCxnSpPr>
        <p:spPr>
          <a:xfrm flipV="1">
            <a:off x="1725421" y="5395842"/>
            <a:ext cx="0" cy="7204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231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Installing R studio</a:t>
            </a:r>
          </a:p>
        </p:txBody>
      </p:sp>
      <p:sp>
        <p:nvSpPr>
          <p:cNvPr id="8" name="Content Placeholder 2">
            <a:extLst>
              <a:ext uri="{FF2B5EF4-FFF2-40B4-BE49-F238E27FC236}">
                <a16:creationId xmlns:a16="http://schemas.microsoft.com/office/drawing/2014/main" id="{F6F2228E-BD09-1F42-B126-8AD033A59DC3}"/>
              </a:ext>
            </a:extLst>
          </p:cNvPr>
          <p:cNvSpPr txBox="1">
            <a:spLocks/>
          </p:cNvSpPr>
          <p:nvPr/>
        </p:nvSpPr>
        <p:spPr>
          <a:xfrm>
            <a:off x="827314" y="1690688"/>
            <a:ext cx="10515600" cy="497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1">
                    <a:lumMod val="75000"/>
                    <a:lumOff val="25000"/>
                  </a:schemeClr>
                </a:solidFill>
                <a:latin typeface="Avenir Book" panose="02000503020000020003" pitchFamily="2" charset="0"/>
                <a:hlinkClick r:id="rId3"/>
              </a:rPr>
              <a:t>https://www.rstudio.com/products/rstudio/download/#download</a:t>
            </a:r>
            <a:r>
              <a:rPr lang="en-US" sz="1800" dirty="0">
                <a:solidFill>
                  <a:schemeClr val="tx1">
                    <a:lumMod val="75000"/>
                    <a:lumOff val="25000"/>
                  </a:schemeClr>
                </a:solidFill>
                <a:latin typeface="Avenir Book" panose="02000503020000020003" pitchFamily="2" charset="0"/>
              </a:rPr>
              <a:t> </a:t>
            </a:r>
          </a:p>
          <a:p>
            <a:pPr marL="457200" lvl="1" indent="0">
              <a:buFont typeface="Arial" panose="020B0604020202020204" pitchFamily="34" charset="0"/>
              <a:buNone/>
            </a:pPr>
            <a:endParaRPr lang="en-US" sz="1800" dirty="0">
              <a:solidFill>
                <a:schemeClr val="tx1">
                  <a:lumMod val="75000"/>
                  <a:lumOff val="25000"/>
                </a:schemeClr>
              </a:solidFill>
              <a:latin typeface="Avenir Book" panose="02000503020000020003" pitchFamily="2" charset="0"/>
            </a:endParaRPr>
          </a:p>
          <a:p>
            <a:pPr marL="457200" lvl="1" indent="0">
              <a:buFont typeface="Arial" panose="020B0604020202020204" pitchFamily="34" charset="0"/>
              <a:buNone/>
            </a:pPr>
            <a:endParaRPr lang="en-US" sz="1600" dirty="0">
              <a:solidFill>
                <a:schemeClr val="tx1">
                  <a:lumMod val="75000"/>
                  <a:lumOff val="25000"/>
                </a:schemeClr>
              </a:solidFill>
              <a:latin typeface="Avenir Book" panose="02000503020000020003" pitchFamily="2" charset="0"/>
            </a:endParaRPr>
          </a:p>
        </p:txBody>
      </p:sp>
      <p:pic>
        <p:nvPicPr>
          <p:cNvPr id="10" name="Picture 9" descr="Graphical user interface, text, application, Teams&#10;&#10;Description automatically generated">
            <a:extLst>
              <a:ext uri="{FF2B5EF4-FFF2-40B4-BE49-F238E27FC236}">
                <a16:creationId xmlns:a16="http://schemas.microsoft.com/office/drawing/2014/main" id="{2C434C30-E052-1942-8AA7-6C66F775A4CD}"/>
              </a:ext>
            </a:extLst>
          </p:cNvPr>
          <p:cNvPicPr>
            <a:picLocks noChangeAspect="1"/>
          </p:cNvPicPr>
          <p:nvPr/>
        </p:nvPicPr>
        <p:blipFill>
          <a:blip r:embed="rId4"/>
          <a:stretch>
            <a:fillRect/>
          </a:stretch>
        </p:blipFill>
        <p:spPr>
          <a:xfrm>
            <a:off x="597994" y="2816456"/>
            <a:ext cx="7418235" cy="3429797"/>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FE0BF3D0-4E69-F942-A119-5993CF37A63D}"/>
              </a:ext>
            </a:extLst>
          </p:cNvPr>
          <p:cNvPicPr>
            <a:picLocks noChangeAspect="1"/>
          </p:cNvPicPr>
          <p:nvPr/>
        </p:nvPicPr>
        <p:blipFill>
          <a:blip r:embed="rId5"/>
          <a:stretch>
            <a:fillRect/>
          </a:stretch>
        </p:blipFill>
        <p:spPr>
          <a:xfrm>
            <a:off x="7109655" y="4871382"/>
            <a:ext cx="4887807" cy="1794475"/>
          </a:xfrm>
          <a:prstGeom prst="rect">
            <a:avLst/>
          </a:prstGeom>
        </p:spPr>
      </p:pic>
    </p:spTree>
    <p:extLst>
      <p:ext uri="{BB962C8B-B14F-4D97-AF65-F5344CB8AC3E}">
        <p14:creationId xmlns:p14="http://schemas.microsoft.com/office/powerpoint/2010/main" val="3077456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R studio is an IDE for running R code </a:t>
            </a:r>
          </a:p>
        </p:txBody>
      </p:sp>
      <p:sp>
        <p:nvSpPr>
          <p:cNvPr id="3" name="Content Placeholder 2">
            <a:extLst>
              <a:ext uri="{FF2B5EF4-FFF2-40B4-BE49-F238E27FC236}">
                <a16:creationId xmlns:a16="http://schemas.microsoft.com/office/drawing/2014/main" id="{260F1C27-294E-8E47-AC6E-116F53FB1CCE}"/>
              </a:ext>
            </a:extLst>
          </p:cNvPr>
          <p:cNvSpPr>
            <a:spLocks noGrp="1"/>
          </p:cNvSpPr>
          <p:nvPr>
            <p:ph idx="1"/>
          </p:nvPr>
        </p:nvSpPr>
        <p:spPr>
          <a:xfrm>
            <a:off x="674914" y="1939925"/>
            <a:ext cx="10515600" cy="4351338"/>
          </a:xfrm>
        </p:spPr>
        <p:txBody>
          <a:bodyPr>
            <a:normAutofit/>
          </a:bodyPr>
          <a:lstStyle/>
          <a:p>
            <a:pPr marL="0" indent="0">
              <a:buNone/>
            </a:pPr>
            <a:endParaRPr lang="en-US" sz="2000" dirty="0">
              <a:solidFill>
                <a:schemeClr val="tx1">
                  <a:lumMod val="75000"/>
                  <a:lumOff val="25000"/>
                </a:schemeClr>
              </a:solidFill>
              <a:latin typeface="Avenir Book" panose="02000503020000020003" pitchFamily="2" charset="0"/>
            </a:endParaRPr>
          </a:p>
          <a:p>
            <a:r>
              <a:rPr lang="en-US" sz="2000" dirty="0">
                <a:solidFill>
                  <a:schemeClr val="tx1">
                    <a:lumMod val="75000"/>
                    <a:lumOff val="25000"/>
                  </a:schemeClr>
                </a:solidFill>
                <a:latin typeface="Avenir Book" panose="02000503020000020003" pitchFamily="2" charset="0"/>
              </a:rPr>
              <a:t>R studio has four main panes </a:t>
            </a:r>
          </a:p>
          <a:p>
            <a:pPr marL="0" indent="0">
              <a:buNone/>
            </a:pPr>
            <a:endParaRPr lang="en-US" sz="2000" dirty="0">
              <a:solidFill>
                <a:schemeClr val="tx1">
                  <a:lumMod val="75000"/>
                  <a:lumOff val="25000"/>
                </a:schemeClr>
              </a:solidFill>
              <a:latin typeface="Avenir Book" panose="02000503020000020003" pitchFamily="2" charset="0"/>
            </a:endParaRPr>
          </a:p>
          <a:p>
            <a:pPr lvl="1"/>
            <a:r>
              <a:rPr lang="en-US" sz="2000" dirty="0">
                <a:solidFill>
                  <a:schemeClr val="tx1">
                    <a:lumMod val="75000"/>
                    <a:lumOff val="25000"/>
                  </a:schemeClr>
                </a:solidFill>
                <a:latin typeface="Avenir Book" panose="02000503020000020003" pitchFamily="2" charset="0"/>
              </a:rPr>
              <a:t>Source editor pane</a:t>
            </a:r>
          </a:p>
          <a:p>
            <a:pPr lvl="1"/>
            <a:r>
              <a:rPr lang="en-US" sz="2000" dirty="0">
                <a:solidFill>
                  <a:schemeClr val="tx1">
                    <a:lumMod val="75000"/>
                    <a:lumOff val="25000"/>
                  </a:schemeClr>
                </a:solidFill>
                <a:latin typeface="Avenir Book" panose="02000503020000020003" pitchFamily="2" charset="0"/>
              </a:rPr>
              <a:t>Console pane</a:t>
            </a:r>
          </a:p>
          <a:p>
            <a:pPr lvl="1"/>
            <a:r>
              <a:rPr lang="en-US" sz="2000" dirty="0">
                <a:solidFill>
                  <a:schemeClr val="tx1">
                    <a:lumMod val="75000"/>
                    <a:lumOff val="25000"/>
                  </a:schemeClr>
                </a:solidFill>
                <a:latin typeface="Avenir Book" panose="02000503020000020003" pitchFamily="2" charset="0"/>
              </a:rPr>
              <a:t>Plots/navigation/help/packages pane</a:t>
            </a:r>
          </a:p>
          <a:p>
            <a:pPr lvl="1"/>
            <a:r>
              <a:rPr lang="en-US" sz="2000" dirty="0">
                <a:solidFill>
                  <a:schemeClr val="tx1">
                    <a:lumMod val="75000"/>
                    <a:lumOff val="25000"/>
                  </a:schemeClr>
                </a:solidFill>
                <a:latin typeface="Avenir Book" panose="02000503020000020003" pitchFamily="2" charset="0"/>
              </a:rPr>
              <a:t>Environment and History pane</a:t>
            </a:r>
          </a:p>
          <a:p>
            <a:pPr lvl="1"/>
            <a:endParaRPr lang="en-US" sz="1600" b="1" dirty="0">
              <a:solidFill>
                <a:schemeClr val="tx1">
                  <a:lumMod val="75000"/>
                  <a:lumOff val="25000"/>
                </a:schemeClr>
              </a:solidFill>
              <a:latin typeface="Avenir Book" panose="02000503020000020003" pitchFamily="2" charset="0"/>
            </a:endParaRPr>
          </a:p>
        </p:txBody>
      </p:sp>
      <p:pic>
        <p:nvPicPr>
          <p:cNvPr id="8" name="Picture 7" descr="Graphical user interface, text, application&#10;&#10;Description automatically generated">
            <a:extLst>
              <a:ext uri="{FF2B5EF4-FFF2-40B4-BE49-F238E27FC236}">
                <a16:creationId xmlns:a16="http://schemas.microsoft.com/office/drawing/2014/main" id="{A18F137A-ED34-A14B-BFFF-5F8CF1B2056D}"/>
              </a:ext>
            </a:extLst>
          </p:cNvPr>
          <p:cNvPicPr>
            <a:picLocks noChangeAspect="1"/>
          </p:cNvPicPr>
          <p:nvPr/>
        </p:nvPicPr>
        <p:blipFill>
          <a:blip r:embed="rId3"/>
          <a:stretch>
            <a:fillRect/>
          </a:stretch>
        </p:blipFill>
        <p:spPr>
          <a:xfrm>
            <a:off x="5932714" y="2401094"/>
            <a:ext cx="6028242" cy="3429000"/>
          </a:xfrm>
          <a:prstGeom prst="rect">
            <a:avLst/>
          </a:prstGeom>
        </p:spPr>
      </p:pic>
    </p:spTree>
    <p:extLst>
      <p:ext uri="{BB962C8B-B14F-4D97-AF65-F5344CB8AC3E}">
        <p14:creationId xmlns:p14="http://schemas.microsoft.com/office/powerpoint/2010/main" val="145802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R studio is an IDE for running R code </a:t>
            </a:r>
          </a:p>
        </p:txBody>
      </p:sp>
      <p:pic>
        <p:nvPicPr>
          <p:cNvPr id="5" name="Picture 4">
            <a:extLst>
              <a:ext uri="{FF2B5EF4-FFF2-40B4-BE49-F238E27FC236}">
                <a16:creationId xmlns:a16="http://schemas.microsoft.com/office/drawing/2014/main" id="{53125674-91A1-364B-98E8-89028EECE024}"/>
              </a:ext>
            </a:extLst>
          </p:cNvPr>
          <p:cNvPicPr>
            <a:picLocks noChangeAspect="1"/>
          </p:cNvPicPr>
          <p:nvPr/>
        </p:nvPicPr>
        <p:blipFill>
          <a:blip r:embed="rId3"/>
          <a:stretch>
            <a:fillRect/>
          </a:stretch>
        </p:blipFill>
        <p:spPr>
          <a:xfrm>
            <a:off x="838200" y="1465124"/>
            <a:ext cx="9321800" cy="5300939"/>
          </a:xfrm>
          <a:prstGeom prst="rect">
            <a:avLst/>
          </a:prstGeom>
        </p:spPr>
      </p:pic>
      <p:sp>
        <p:nvSpPr>
          <p:cNvPr id="7" name="TextBox 6">
            <a:extLst>
              <a:ext uri="{FF2B5EF4-FFF2-40B4-BE49-F238E27FC236}">
                <a16:creationId xmlns:a16="http://schemas.microsoft.com/office/drawing/2014/main" id="{A0AD28CA-47D3-3245-B57F-E0ACFE3FC07D}"/>
              </a:ext>
            </a:extLst>
          </p:cNvPr>
          <p:cNvSpPr txBox="1"/>
          <p:nvPr/>
        </p:nvSpPr>
        <p:spPr>
          <a:xfrm>
            <a:off x="4693920" y="1812608"/>
            <a:ext cx="2209800" cy="261610"/>
          </a:xfrm>
          <a:prstGeom prst="rect">
            <a:avLst/>
          </a:prstGeom>
          <a:noFill/>
        </p:spPr>
        <p:txBody>
          <a:bodyPr wrap="square" rtlCol="0">
            <a:spAutoFit/>
          </a:bodyPr>
          <a:lstStyle/>
          <a:p>
            <a:r>
              <a:rPr lang="en-US" sz="1100" dirty="0">
                <a:solidFill>
                  <a:srgbClr val="C00000"/>
                </a:solidFill>
              </a:rPr>
              <a:t>click here to open the editor pane</a:t>
            </a:r>
          </a:p>
        </p:txBody>
      </p:sp>
      <p:cxnSp>
        <p:nvCxnSpPr>
          <p:cNvPr id="11" name="Straight Arrow Connector 10">
            <a:extLst>
              <a:ext uri="{FF2B5EF4-FFF2-40B4-BE49-F238E27FC236}">
                <a16:creationId xmlns:a16="http://schemas.microsoft.com/office/drawing/2014/main" id="{688C756C-6514-9B49-8324-5960BB531F8F}"/>
              </a:ext>
            </a:extLst>
          </p:cNvPr>
          <p:cNvCxnSpPr>
            <a:cxnSpLocks/>
          </p:cNvCxnSpPr>
          <p:nvPr/>
        </p:nvCxnSpPr>
        <p:spPr>
          <a:xfrm flipV="1">
            <a:off x="6096000" y="2047893"/>
            <a:ext cx="807720" cy="148558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904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E1-F87A-F241-BA06-7551494B2646}"/>
              </a:ext>
            </a:extLst>
          </p:cNvPr>
          <p:cNvSpPr>
            <a:spLocks noGrp="1"/>
          </p:cNvSpPr>
          <p:nvPr>
            <p:ph type="title"/>
          </p:nvPr>
        </p:nvSpPr>
        <p:spPr/>
        <p:txBody>
          <a:bodyPr>
            <a:normAutofit/>
          </a:bodyPr>
          <a:lstStyle/>
          <a:p>
            <a:r>
              <a:rPr lang="en-US" sz="4000" dirty="0">
                <a:solidFill>
                  <a:schemeClr val="accent5">
                    <a:lumMod val="50000"/>
                  </a:schemeClr>
                </a:solidFill>
                <a:latin typeface="Avenir Book" panose="02000503020000020003" pitchFamily="2" charset="0"/>
              </a:rPr>
              <a:t>R studio is an IDE for running R code </a:t>
            </a:r>
          </a:p>
        </p:txBody>
      </p:sp>
      <p:pic>
        <p:nvPicPr>
          <p:cNvPr id="4" name="Picture 3" descr="Graphical user interface, text, application&#10;&#10;Description automatically generated">
            <a:extLst>
              <a:ext uri="{FF2B5EF4-FFF2-40B4-BE49-F238E27FC236}">
                <a16:creationId xmlns:a16="http://schemas.microsoft.com/office/drawing/2014/main" id="{51A19246-0BBE-7241-A1A9-37486BAC6925}"/>
              </a:ext>
            </a:extLst>
          </p:cNvPr>
          <p:cNvPicPr>
            <a:picLocks noChangeAspect="1"/>
          </p:cNvPicPr>
          <p:nvPr/>
        </p:nvPicPr>
        <p:blipFill>
          <a:blip r:embed="rId3"/>
          <a:stretch>
            <a:fillRect/>
          </a:stretch>
        </p:blipFill>
        <p:spPr>
          <a:xfrm>
            <a:off x="838200" y="1384662"/>
            <a:ext cx="8698230" cy="4970417"/>
          </a:xfrm>
          <a:prstGeom prst="rect">
            <a:avLst/>
          </a:prstGeom>
        </p:spPr>
      </p:pic>
      <p:sp>
        <p:nvSpPr>
          <p:cNvPr id="6" name="TextBox 5">
            <a:extLst>
              <a:ext uri="{FF2B5EF4-FFF2-40B4-BE49-F238E27FC236}">
                <a16:creationId xmlns:a16="http://schemas.microsoft.com/office/drawing/2014/main" id="{7C57288F-9A35-774D-B939-7EF0B89DEA82}"/>
              </a:ext>
            </a:extLst>
          </p:cNvPr>
          <p:cNvSpPr txBox="1"/>
          <p:nvPr/>
        </p:nvSpPr>
        <p:spPr>
          <a:xfrm>
            <a:off x="1905000" y="2743200"/>
            <a:ext cx="2514599" cy="369332"/>
          </a:xfrm>
          <a:prstGeom prst="rect">
            <a:avLst/>
          </a:prstGeom>
          <a:noFill/>
        </p:spPr>
        <p:txBody>
          <a:bodyPr wrap="none" rtlCol="0">
            <a:spAutoFit/>
          </a:bodyPr>
          <a:lstStyle/>
          <a:p>
            <a:r>
              <a:rPr lang="en-US" dirty="0"/>
              <a:t>1) Source or editor pane </a:t>
            </a:r>
          </a:p>
        </p:txBody>
      </p:sp>
      <p:sp>
        <p:nvSpPr>
          <p:cNvPr id="8" name="TextBox 7">
            <a:extLst>
              <a:ext uri="{FF2B5EF4-FFF2-40B4-BE49-F238E27FC236}">
                <a16:creationId xmlns:a16="http://schemas.microsoft.com/office/drawing/2014/main" id="{27275538-36DF-1041-ACEF-869C971FBD6C}"/>
              </a:ext>
            </a:extLst>
          </p:cNvPr>
          <p:cNvSpPr txBox="1"/>
          <p:nvPr/>
        </p:nvSpPr>
        <p:spPr>
          <a:xfrm>
            <a:off x="4283221" y="4724400"/>
            <a:ext cx="1694695" cy="369332"/>
          </a:xfrm>
          <a:prstGeom prst="rect">
            <a:avLst/>
          </a:prstGeom>
          <a:noFill/>
        </p:spPr>
        <p:txBody>
          <a:bodyPr wrap="none" rtlCol="0">
            <a:spAutoFit/>
          </a:bodyPr>
          <a:lstStyle/>
          <a:p>
            <a:r>
              <a:rPr lang="en-US" dirty="0"/>
              <a:t>2) Console pane</a:t>
            </a:r>
          </a:p>
        </p:txBody>
      </p:sp>
      <p:sp>
        <p:nvSpPr>
          <p:cNvPr id="9" name="TextBox 8">
            <a:extLst>
              <a:ext uri="{FF2B5EF4-FFF2-40B4-BE49-F238E27FC236}">
                <a16:creationId xmlns:a16="http://schemas.microsoft.com/office/drawing/2014/main" id="{058CC5B4-471B-A54B-BCB5-1FDB359F8283}"/>
              </a:ext>
            </a:extLst>
          </p:cNvPr>
          <p:cNvSpPr txBox="1"/>
          <p:nvPr/>
        </p:nvSpPr>
        <p:spPr>
          <a:xfrm>
            <a:off x="6673217" y="2743200"/>
            <a:ext cx="2514599" cy="646331"/>
          </a:xfrm>
          <a:prstGeom prst="rect">
            <a:avLst/>
          </a:prstGeom>
          <a:noFill/>
        </p:spPr>
        <p:txBody>
          <a:bodyPr wrap="square" rtlCol="0">
            <a:spAutoFit/>
          </a:bodyPr>
          <a:lstStyle/>
          <a:p>
            <a:r>
              <a:rPr lang="en-US" dirty="0"/>
              <a:t>3) Environment and history pane </a:t>
            </a:r>
          </a:p>
        </p:txBody>
      </p:sp>
      <p:sp>
        <p:nvSpPr>
          <p:cNvPr id="10" name="TextBox 9">
            <a:extLst>
              <a:ext uri="{FF2B5EF4-FFF2-40B4-BE49-F238E27FC236}">
                <a16:creationId xmlns:a16="http://schemas.microsoft.com/office/drawing/2014/main" id="{4A426339-75DE-9443-BF64-B1F121945EBB}"/>
              </a:ext>
            </a:extLst>
          </p:cNvPr>
          <p:cNvSpPr txBox="1"/>
          <p:nvPr/>
        </p:nvSpPr>
        <p:spPr>
          <a:xfrm>
            <a:off x="6717033" y="4713178"/>
            <a:ext cx="2514599" cy="646331"/>
          </a:xfrm>
          <a:prstGeom prst="rect">
            <a:avLst/>
          </a:prstGeom>
          <a:noFill/>
        </p:spPr>
        <p:txBody>
          <a:bodyPr wrap="square" rtlCol="0">
            <a:spAutoFit/>
          </a:bodyPr>
          <a:lstStyle/>
          <a:p>
            <a:r>
              <a:rPr lang="en-US" dirty="0"/>
              <a:t>4) Navigation and plots pane</a:t>
            </a:r>
          </a:p>
        </p:txBody>
      </p:sp>
    </p:spTree>
    <p:extLst>
      <p:ext uri="{BB962C8B-B14F-4D97-AF65-F5344CB8AC3E}">
        <p14:creationId xmlns:p14="http://schemas.microsoft.com/office/powerpoint/2010/main" val="2490974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1949</Words>
  <Application>Microsoft Macintosh PowerPoint</Application>
  <PresentationFormat>Widescreen</PresentationFormat>
  <Paragraphs>244</Paragraphs>
  <Slides>33</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Avenir Book</vt:lpstr>
      <vt:lpstr>Calibri</vt:lpstr>
      <vt:lpstr>Calibri Light</vt:lpstr>
      <vt:lpstr>Muli</vt:lpstr>
      <vt:lpstr>Office Theme</vt:lpstr>
      <vt:lpstr>What is R?</vt:lpstr>
      <vt:lpstr>Trainee ‘Omics Group</vt:lpstr>
      <vt:lpstr>R is a statistical programming language</vt:lpstr>
      <vt:lpstr>What is RStudio?</vt:lpstr>
      <vt:lpstr>Installing R studio</vt:lpstr>
      <vt:lpstr>Installing R studio</vt:lpstr>
      <vt:lpstr>R studio is an IDE for running R code </vt:lpstr>
      <vt:lpstr>R studio is an IDE for running R code </vt:lpstr>
      <vt:lpstr>R studio is an IDE for running R code </vt:lpstr>
      <vt:lpstr>R studio is an IDE for running R code </vt:lpstr>
      <vt:lpstr>Executing commands in R studio</vt:lpstr>
      <vt:lpstr>R markdown </vt:lpstr>
      <vt:lpstr>R markdown cheat sheet  </vt:lpstr>
      <vt:lpstr>Setting up your RMD </vt:lpstr>
      <vt:lpstr>Setting up your RMD </vt:lpstr>
      <vt:lpstr>Components of an RMD </vt:lpstr>
      <vt:lpstr>Getting help - within R studio </vt:lpstr>
      <vt:lpstr>What are packages and functions in R?</vt:lpstr>
      <vt:lpstr>Base R cheatsheet </vt:lpstr>
      <vt:lpstr>Installing packages</vt:lpstr>
      <vt:lpstr>CRAN, Tidyverse, Bioconductor, </vt:lpstr>
      <vt:lpstr>Palmerpenguins</vt:lpstr>
      <vt:lpstr>PowerPoint Presentation</vt:lpstr>
      <vt:lpstr>Exploratory analysis </vt:lpstr>
      <vt:lpstr>Objects in R </vt:lpstr>
      <vt:lpstr>Exploratory analysis </vt:lpstr>
      <vt:lpstr>Exploratory analysis – scatterplot with ggplot2 </vt:lpstr>
      <vt:lpstr>Exploratory analysis – scatterplot with ggplot2 </vt:lpstr>
      <vt:lpstr>Exploratory analysis – scatterplot with ggplot2 </vt:lpstr>
      <vt:lpstr>Exploratory analysis – scatterplot with ggplot2 </vt:lpstr>
      <vt:lpstr>Learning resource – swirl  </vt:lpstr>
      <vt:lpstr>Getting help – outside R studio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R?</dc:title>
  <dc:creator>Divya Priya Anantsri</dc:creator>
  <cp:lastModifiedBy>ntelkar@student.ubc.ca</cp:lastModifiedBy>
  <cp:revision>34</cp:revision>
  <dcterms:created xsi:type="dcterms:W3CDTF">2022-01-10T22:39:31Z</dcterms:created>
  <dcterms:modified xsi:type="dcterms:W3CDTF">2022-01-17T20:21:24Z</dcterms:modified>
</cp:coreProperties>
</file>